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6" r:id="rId5"/>
    <p:sldId id="265" r:id="rId6"/>
    <p:sldId id="264" r:id="rId7"/>
    <p:sldId id="263" r:id="rId8"/>
    <p:sldId id="262" r:id="rId9"/>
    <p:sldId id="261" r:id="rId10"/>
    <p:sldId id="260" r:id="rId11"/>
    <p:sldId id="258"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DD00-7AD3-A33D-94BB-DD3B640F8547}"/>
              </a:ext>
            </a:extLst>
          </p:cNvPr>
          <p:cNvSpPr>
            <a:spLocks noGrp="1"/>
          </p:cNvSpPr>
          <p:nvPr>
            <p:ph type="ctrTitle"/>
          </p:nvPr>
        </p:nvSpPr>
        <p:spPr>
          <a:xfrm>
            <a:off x="414669" y="147281"/>
            <a:ext cx="5952829" cy="1775639"/>
          </a:xfrm>
          <a:ln w="76200"/>
        </p:spPr>
        <p:style>
          <a:lnRef idx="2">
            <a:schemeClr val="dk1"/>
          </a:lnRef>
          <a:fillRef idx="1">
            <a:schemeClr val="lt1"/>
          </a:fillRef>
          <a:effectRef idx="0">
            <a:schemeClr val="dk1"/>
          </a:effectRef>
          <a:fontRef idx="minor">
            <a:schemeClr val="dk1"/>
          </a:fontRef>
        </p:style>
        <p:txBody>
          <a:bodyPr>
            <a:normAutofit fontScale="90000"/>
          </a:bodyPr>
          <a:lstStyle/>
          <a:p>
            <a:r>
              <a:rPr lang="en-US" sz="6000" dirty="0"/>
              <a:t>TORAH PARASHAH </a:t>
            </a:r>
            <a:br>
              <a:rPr lang="en-US" sz="6000" dirty="0"/>
            </a:br>
            <a:r>
              <a:rPr lang="en-US" sz="6000" dirty="0"/>
              <a:t>#7 “VAYETZE”</a:t>
            </a:r>
            <a:endParaRPr lang="en-US" dirty="0"/>
          </a:p>
        </p:txBody>
      </p:sp>
      <p:sp>
        <p:nvSpPr>
          <p:cNvPr id="3" name="Subtitle 2">
            <a:extLst>
              <a:ext uri="{FF2B5EF4-FFF2-40B4-BE49-F238E27FC236}">
                <a16:creationId xmlns:a16="http://schemas.microsoft.com/office/drawing/2014/main" id="{F9B0069C-9376-0A29-1BA3-C4AD7637170F}"/>
              </a:ext>
            </a:extLst>
          </p:cNvPr>
          <p:cNvSpPr>
            <a:spLocks noGrp="1"/>
          </p:cNvSpPr>
          <p:nvPr>
            <p:ph type="subTitle" idx="1"/>
          </p:nvPr>
        </p:nvSpPr>
        <p:spPr>
          <a:xfrm>
            <a:off x="7868094" y="358184"/>
            <a:ext cx="4180734" cy="2576402"/>
          </a:xfrm>
          <a:ln w="76200">
            <a:solidFill>
              <a:schemeClr val="tx1"/>
            </a:solidFill>
          </a:ln>
        </p:spPr>
        <p:style>
          <a:lnRef idx="0">
            <a:scrgbClr r="0" g="0" b="0"/>
          </a:lnRef>
          <a:fillRef idx="1003">
            <a:schemeClr val="dk2"/>
          </a:fillRef>
          <a:effectRef idx="0">
            <a:scrgbClr r="0" g="0" b="0"/>
          </a:effectRef>
          <a:fontRef idx="major"/>
        </p:style>
        <p:txBody>
          <a:bodyPr>
            <a:noAutofit/>
          </a:bodyPr>
          <a:lstStyle/>
          <a:p>
            <a:r>
              <a:rPr lang="en-US" sz="2400" dirty="0">
                <a:latin typeface="Verdana" panose="020B0604030504040204" pitchFamily="34" charset="0"/>
                <a:ea typeface="Verdana" panose="020B0604030504040204" pitchFamily="34" charset="0"/>
              </a:rPr>
              <a:t>B’REISHEET 28:10-32</a:t>
            </a:r>
          </a:p>
          <a:p>
            <a:r>
              <a:rPr lang="en-US" sz="2400" dirty="0">
                <a:latin typeface="Verdana" panose="020B0604030504040204" pitchFamily="34" charset="0"/>
                <a:ea typeface="Verdana" panose="020B0604030504040204" pitchFamily="34" charset="0"/>
              </a:rPr>
              <a:t>	</a:t>
            </a:r>
          </a:p>
          <a:p>
            <a:r>
              <a:rPr lang="en-US" sz="2400" dirty="0">
                <a:latin typeface="Verdana" panose="020B0604030504040204" pitchFamily="34" charset="0"/>
                <a:ea typeface="Verdana" panose="020B0604030504040204" pitchFamily="34" charset="0"/>
              </a:rPr>
              <a:t>HOSHEA 12:12-14:10</a:t>
            </a:r>
          </a:p>
          <a:p>
            <a:r>
              <a:rPr lang="en-US" sz="2400" dirty="0">
                <a:latin typeface="Verdana" panose="020B0604030504040204" pitchFamily="34" charset="0"/>
                <a:ea typeface="Verdana" panose="020B0604030504040204" pitchFamily="34" charset="0"/>
              </a:rPr>
              <a:t>	</a:t>
            </a:r>
          </a:p>
          <a:p>
            <a:r>
              <a:rPr lang="en-US" sz="2400" dirty="0">
                <a:latin typeface="Verdana" panose="020B0604030504040204" pitchFamily="34" charset="0"/>
                <a:ea typeface="Verdana" panose="020B0604030504040204" pitchFamily="34" charset="0"/>
              </a:rPr>
              <a:t>YOCHANON 1:41-51</a:t>
            </a:r>
          </a:p>
        </p:txBody>
      </p:sp>
      <p:pic>
        <p:nvPicPr>
          <p:cNvPr id="4098" name="Picture 2" descr="Jacob's Dream Painting by Vladimir Bibikov | Fine Art America">
            <a:extLst>
              <a:ext uri="{FF2B5EF4-FFF2-40B4-BE49-F238E27FC236}">
                <a16:creationId xmlns:a16="http://schemas.microsoft.com/office/drawing/2014/main" id="{38D7BC1F-BD8C-517C-9622-9D1701EAB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76" y="2381693"/>
            <a:ext cx="6936548" cy="41409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acob Sets Up A Pillar">
            <a:extLst>
              <a:ext uri="{FF2B5EF4-FFF2-40B4-BE49-F238E27FC236}">
                <a16:creationId xmlns:a16="http://schemas.microsoft.com/office/drawing/2014/main" id="{D65F472D-C78B-D69A-6AC5-FF07235F2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902" y="3147236"/>
            <a:ext cx="3798121" cy="351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3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9E7C21-0FEA-6FBB-FCF2-23EC0685E1EC}"/>
              </a:ext>
            </a:extLst>
          </p:cNvPr>
          <p:cNvSpPr txBox="1"/>
          <p:nvPr/>
        </p:nvSpPr>
        <p:spPr>
          <a:xfrm>
            <a:off x="318978" y="226296"/>
            <a:ext cx="5777022" cy="61090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b="1" u="sng" kern="100" dirty="0">
                <a:effectLst/>
                <a:latin typeface="Calibri" panose="020F0502020204030204" pitchFamily="34" charset="0"/>
                <a:ea typeface="Calibri" panose="020F0502020204030204" pitchFamily="34" charset="0"/>
                <a:cs typeface="Arial" panose="020B0604020202020204" pitchFamily="34" charset="0"/>
              </a:rPr>
              <a:t>Torah Parashah Questions </a:t>
            </a:r>
            <a:r>
              <a:rPr lang="en-US" b="1" kern="100" dirty="0">
                <a:effectLst/>
                <a:latin typeface="Calibri" panose="020F0502020204030204" pitchFamily="34" charset="0"/>
                <a:ea typeface="Calibri" panose="020F0502020204030204" pitchFamily="34" charset="0"/>
                <a:cs typeface="Arial" panose="020B0604020202020204" pitchFamily="34" charset="0"/>
              </a:rPr>
              <a:t>			</a:t>
            </a:r>
            <a:r>
              <a:rPr lang="en-US" b="1" u="sng" kern="100" dirty="0">
                <a:effectLst/>
                <a:latin typeface="Calibri" panose="020F0502020204030204" pitchFamily="34" charset="0"/>
                <a:ea typeface="Calibri" panose="020F0502020204030204" pitchFamily="34" charset="0"/>
                <a:cs typeface="Arial" panose="020B0604020202020204" pitchFamily="34" charset="0"/>
              </a:rPr>
              <a:t>Genesis 28:10-32:3</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pPr>
            <a:r>
              <a:rPr lang="en-US" sz="1800" kern="100" dirty="0">
                <a:effectLst/>
                <a:latin typeface="Calibri" panose="020F0502020204030204" pitchFamily="34" charset="0"/>
                <a:ea typeface="Calibri" panose="020F0502020204030204" pitchFamily="34" charset="0"/>
                <a:cs typeface="Arial" panose="020B0604020202020204" pitchFamily="34" charset="0"/>
              </a:rPr>
              <a:t>In chapter 28 we read of Yaacov's dream. </a:t>
            </a:r>
          </a:p>
          <a:p>
            <a:pPr marL="342900" marR="0" lvl="0" indent="-342900">
              <a:lnSpc>
                <a:spcPct val="107000"/>
              </a:lnSpc>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What was the deal Yacov “struck” with YHWH and what part does this play in Yaacov's relationship with YHWH?</a:t>
            </a:r>
          </a:p>
          <a:p>
            <a:pPr marL="342900" marR="0" lvl="0" indent="-342900">
              <a:lnSpc>
                <a:spcPct val="107000"/>
              </a:lnSpc>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Reflect and discuss the components of the dream and whether they play a role in the country of Israel’s interaction with YHWH.</a:t>
            </a:r>
          </a:p>
          <a:p>
            <a:pPr marL="0" marR="0">
              <a:lnSpc>
                <a:spcPct val="107000"/>
              </a:lnSpc>
              <a:spcBef>
                <a:spcPts val="0"/>
              </a:spcBef>
            </a:pPr>
            <a:r>
              <a:rPr lang="en-US" sz="1800" kern="100" dirty="0">
                <a:effectLst/>
                <a:latin typeface="Calibri" panose="020F0502020204030204" pitchFamily="34" charset="0"/>
                <a:ea typeface="Calibri" panose="020F0502020204030204" pitchFamily="34" charset="0"/>
                <a:cs typeface="Arial" panose="020B0604020202020204" pitchFamily="34" charset="0"/>
              </a:rPr>
              <a:t> In chapters 29 and 30 we read of Yacov and the building of his family. </a:t>
            </a:r>
          </a:p>
          <a:p>
            <a:pPr marL="342900" marR="0" lvl="0" indent="-342900">
              <a:lnSpc>
                <a:spcPct val="107000"/>
              </a:lnSpc>
              <a:spcBef>
                <a:spcPts val="0"/>
              </a:spcBef>
              <a:buFont typeface="+mj-lt"/>
              <a:buAutoNum type="arabicPeriod"/>
            </a:pPr>
            <a:r>
              <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Fundamental Truth Review Question</a:t>
            </a:r>
            <a:r>
              <a:rPr lang="en-US" sz="1800" kern="100" dirty="0">
                <a:effectLst/>
                <a:latin typeface="Calibri" panose="020F0502020204030204" pitchFamily="34" charset="0"/>
                <a:ea typeface="Calibri" panose="020F0502020204030204" pitchFamily="34" charset="0"/>
                <a:cs typeface="Arial" panose="020B0604020202020204" pitchFamily="34" charset="0"/>
              </a:rPr>
              <a:t>-Why is it important we learn about Yaacov's sons and their role in the past and future?</a:t>
            </a:r>
          </a:p>
          <a:p>
            <a:pPr marL="342900" marR="0" lvl="0" indent="-342900">
              <a:lnSpc>
                <a:spcPct val="107000"/>
              </a:lnSpc>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Reflect and discuss the components and processes whereby Yaacov's prosperity occurs. </a:t>
            </a:r>
          </a:p>
          <a:p>
            <a:pPr marL="0" marR="0">
              <a:lnSpc>
                <a:spcPct val="107000"/>
              </a:lnSpc>
              <a:spcBef>
                <a:spcPts val="0"/>
              </a:spcBef>
            </a:pPr>
            <a:r>
              <a:rPr lang="en-US" sz="1800" kern="100" dirty="0">
                <a:effectLst/>
                <a:latin typeface="Calibri" panose="020F0502020204030204" pitchFamily="34" charset="0"/>
                <a:ea typeface="Calibri" panose="020F0502020204030204" pitchFamily="34" charset="0"/>
                <a:cs typeface="Arial" panose="020B0604020202020204" pitchFamily="34" charset="0"/>
              </a:rPr>
              <a:t>In chapter 31 we read of Yacov fleeing Laban.</a:t>
            </a:r>
          </a:p>
          <a:p>
            <a:pPr marL="342900" marR="0" lvl="0" indent="-342900">
              <a:lnSpc>
                <a:spcPct val="107000"/>
              </a:lnSpc>
              <a:spcBef>
                <a:spcPts val="0"/>
              </a:spcBef>
              <a:buFont typeface="+mj-lt"/>
              <a:buAutoNum type="arabicPeriod"/>
            </a:pPr>
            <a:r>
              <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Review Question</a:t>
            </a:r>
            <a:r>
              <a:rPr lang="en-US" sz="1800" kern="100" dirty="0">
                <a:effectLst/>
                <a:latin typeface="Calibri" panose="020F0502020204030204" pitchFamily="34" charset="0"/>
                <a:ea typeface="Calibri" panose="020F0502020204030204" pitchFamily="34" charset="0"/>
                <a:cs typeface="Arial" panose="020B0604020202020204" pitchFamily="34" charset="0"/>
              </a:rPr>
              <a:t>-explain how this story is a bit of tit for tat for Yacov.</a:t>
            </a:r>
          </a:p>
          <a:p>
            <a:pPr marL="342900" marR="0" lvl="0" indent="-342900">
              <a:lnSpc>
                <a:spcPct val="107000"/>
              </a:lnSpc>
              <a:spcBef>
                <a:spcPts val="0"/>
              </a:spcBef>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This account has so many roles and components to it, it amazes me. Name the participants who influenced the events and the role they played.</a:t>
            </a:r>
          </a:p>
        </p:txBody>
      </p:sp>
      <p:pic>
        <p:nvPicPr>
          <p:cNvPr id="1026" name="Picture 2" descr="Rachel in the Bible - Wife of Jacob &amp; Mother of Joseph">
            <a:extLst>
              <a:ext uri="{FF2B5EF4-FFF2-40B4-BE49-F238E27FC236}">
                <a16:creationId xmlns:a16="http://schemas.microsoft.com/office/drawing/2014/main" id="{F81024B8-03AA-81E4-BBE2-3EBF01C7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944" y="143226"/>
            <a:ext cx="3494566" cy="2620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cob’s 12 Sons | Orlando Bible Students">
            <a:extLst>
              <a:ext uri="{FF2B5EF4-FFF2-40B4-BE49-F238E27FC236}">
                <a16:creationId xmlns:a16="http://schemas.microsoft.com/office/drawing/2014/main" id="{B44178F4-4619-0D64-FA4E-6D5257825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270" y="2980089"/>
            <a:ext cx="5638799" cy="37346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E7AA26B-D2E0-2F15-1D87-42643E6A90B4}"/>
              </a:ext>
            </a:extLst>
          </p:cNvPr>
          <p:cNvPicPr>
            <a:picLocks noChangeAspect="1"/>
          </p:cNvPicPr>
          <p:nvPr/>
        </p:nvPicPr>
        <p:blipFill>
          <a:blip r:embed="rId4"/>
          <a:stretch>
            <a:fillRect/>
          </a:stretch>
        </p:blipFill>
        <p:spPr>
          <a:xfrm>
            <a:off x="9970096" y="262641"/>
            <a:ext cx="2026973" cy="2484676"/>
          </a:xfrm>
          <a:prstGeom prst="rect">
            <a:avLst/>
          </a:prstGeom>
        </p:spPr>
      </p:pic>
    </p:spTree>
    <p:extLst>
      <p:ext uri="{BB962C8B-B14F-4D97-AF65-F5344CB8AC3E}">
        <p14:creationId xmlns:p14="http://schemas.microsoft.com/office/powerpoint/2010/main" val="324920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EA873-DDC8-790F-1C5B-1709B7297E71}"/>
              </a:ext>
            </a:extLst>
          </p:cNvPr>
          <p:cNvSpPr txBox="1"/>
          <p:nvPr/>
        </p:nvSpPr>
        <p:spPr>
          <a:xfrm>
            <a:off x="1200003" y="109989"/>
            <a:ext cx="7387954" cy="39319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Haftarah Parashah Questions</a:t>
            </a: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r>
              <a:rPr lang="en-US" sz="1800" b="1" u="sng" kern="100" dirty="0">
                <a:effectLst/>
                <a:latin typeface="Calibri" panose="020F0502020204030204" pitchFamily="34" charset="0"/>
                <a:ea typeface="Calibri" panose="020F0502020204030204" pitchFamily="34" charset="0"/>
                <a:cs typeface="Arial" panose="020B0604020202020204" pitchFamily="34" charset="0"/>
              </a:rPr>
              <a:t>Hosea 12:12-14:9</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If you begin reading in 12:2 you will better understand the meaning of YHWH’s indictment of Israel and Judah in this parashah.</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 It is interesting that Hosea says one of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Yacov’s</a:t>
            </a:r>
            <a:r>
              <a:rPr lang="en-US" sz="1800" kern="100" dirty="0">
                <a:effectLst/>
                <a:latin typeface="Calibri" panose="020F0502020204030204" pitchFamily="34" charset="0"/>
                <a:ea typeface="Calibri" panose="020F0502020204030204" pitchFamily="34" charset="0"/>
                <a:cs typeface="Arial" panose="020B0604020202020204" pitchFamily="34" charset="0"/>
              </a:rPr>
              <a:t> actions was a foreshadowing of a later event. Can you name another one? (Hint-the answer is in the Gospel Parashah.)</a:t>
            </a:r>
          </a:p>
          <a:p>
            <a:pPr marL="342900" marR="0" lvl="0" indent="-342900">
              <a:lnSpc>
                <a:spcPct val="107000"/>
              </a:lnSpc>
              <a:spcBef>
                <a:spcPts val="0"/>
              </a:spcBef>
              <a:spcAft>
                <a:spcPts val="0"/>
              </a:spcAft>
              <a:buFont typeface="+mj-lt"/>
              <a:buAutoNum type="arabicPeriod"/>
            </a:pPr>
            <a:r>
              <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Identity Questions-</a:t>
            </a:r>
            <a:r>
              <a:rPr lang="en-US" sz="1800" kern="100" dirty="0">
                <a:effectLst/>
                <a:latin typeface="Calibri" panose="020F0502020204030204" pitchFamily="34" charset="0"/>
                <a:ea typeface="Calibri" panose="020F0502020204030204" pitchFamily="34" charset="0"/>
                <a:cs typeface="Arial" panose="020B0604020202020204" pitchFamily="34" charset="0"/>
              </a:rPr>
              <a:t>Who are the prophet (12:13) and Ephraim (12:14)? </a:t>
            </a:r>
          </a:p>
          <a:p>
            <a:pPr marL="342900" marR="0" lvl="0" indent="-342900">
              <a:lnSpc>
                <a:spcPct val="107000"/>
              </a:lnSpc>
              <a:spcBef>
                <a:spcPts val="0"/>
              </a:spcBef>
              <a:spcAft>
                <a:spcPts val="0"/>
              </a:spcAft>
              <a:buFont typeface="+mj-lt"/>
              <a:buAutoNum type="arabicPeriod"/>
            </a:pPr>
            <a:r>
              <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Prophecy Alert</a:t>
            </a:r>
            <a:r>
              <a:rPr lang="en-US" sz="1800" kern="100" dirty="0">
                <a:effectLst/>
                <a:latin typeface="Calibri" panose="020F0502020204030204" pitchFamily="34" charset="0"/>
                <a:ea typeface="Calibri" panose="020F0502020204030204" pitchFamily="34" charset="0"/>
                <a:cs typeface="Arial" panose="020B0604020202020204" pitchFamily="34" charset="0"/>
              </a:rPr>
              <a:t>-Show how 13:14 is linked to Yeshua’s actions while on Earth. (</a:t>
            </a:r>
            <a:r>
              <a:rPr lang="en-US"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BONUS</a:t>
            </a:r>
            <a:r>
              <a:rPr lang="en-US" sz="1800" kern="100" dirty="0">
                <a:effectLst/>
                <a:latin typeface="Calibri" panose="020F0502020204030204" pitchFamily="34" charset="0"/>
                <a:ea typeface="Calibri" panose="020F0502020204030204" pitchFamily="34" charset="0"/>
                <a:cs typeface="Arial" panose="020B0604020202020204" pitchFamily="34" charset="0"/>
              </a:rPr>
              <a:t>-if you read two verses before this Haftarah Parashah, 12:10, which is part of this Biblical section, can you show how this is also linked to Yeshua’s actions while on Earth?) </a:t>
            </a:r>
            <a:r>
              <a:rPr lang="en-US" sz="1800" kern="100" dirty="0">
                <a:effectLst/>
                <a:latin typeface="Segoe UI Emoji" panose="020B0502040204020203" pitchFamily="34" charset="0"/>
                <a:ea typeface="Calibri" panose="020F0502020204030204" pitchFamily="34" charset="0"/>
                <a:cs typeface="Arial" panose="020B0604020202020204" pitchFamily="34" charset="0"/>
                <a:sym typeface="Segoe UI Emoji" panose="020B0502040204020203"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Identify the problem and the solution in this section and which of YHWH’s characteristics this reflects.</a:t>
            </a:r>
          </a:p>
        </p:txBody>
      </p:sp>
      <p:sp>
        <p:nvSpPr>
          <p:cNvPr id="4" name="Title 1">
            <a:extLst>
              <a:ext uri="{FF2B5EF4-FFF2-40B4-BE49-F238E27FC236}">
                <a16:creationId xmlns:a16="http://schemas.microsoft.com/office/drawing/2014/main" id="{37965C5F-BCD4-FAA3-0DA8-23B9AB294241}"/>
              </a:ext>
            </a:extLst>
          </p:cNvPr>
          <p:cNvSpPr txBox="1">
            <a:spLocks/>
          </p:cNvSpPr>
          <p:nvPr/>
        </p:nvSpPr>
        <p:spPr>
          <a:xfrm rot="16200000">
            <a:off x="-2190406" y="3581597"/>
            <a:ext cx="5677787" cy="565101"/>
          </a:xfrm>
          <a:prstGeom prst="rect">
            <a:avLst/>
          </a:prstGeom>
          <a:ln w="76200" cap="rnd"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a:normAutofit fontScale="975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b="1" dirty="0">
                <a:latin typeface="Calibri" panose="020F0502020204030204" pitchFamily="34" charset="0"/>
                <a:ea typeface="Calibri" panose="020F0502020204030204" pitchFamily="34" charset="0"/>
                <a:cs typeface="Calibri" panose="020F0502020204030204" pitchFamily="34" charset="0"/>
              </a:rPr>
              <a:t>TORAH PARASHAH	#7 “VAYETZE”</a:t>
            </a:r>
          </a:p>
        </p:txBody>
      </p:sp>
      <p:pic>
        <p:nvPicPr>
          <p:cNvPr id="2050" name="Picture 2" descr="Interesting Green: Reflection - Amazing Love (The Story of Hosea)">
            <a:extLst>
              <a:ext uri="{FF2B5EF4-FFF2-40B4-BE49-F238E27FC236}">
                <a16:creationId xmlns:a16="http://schemas.microsoft.com/office/drawing/2014/main" id="{A4E5B601-488D-5041-F469-094795E67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921" y="606055"/>
            <a:ext cx="3187898" cy="2561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Prophet Hosea Day">
            <a:extLst>
              <a:ext uri="{FF2B5EF4-FFF2-40B4-BE49-F238E27FC236}">
                <a16:creationId xmlns:a16="http://schemas.microsoft.com/office/drawing/2014/main" id="{C2F82003-3A5B-C5AB-DEE0-C92E6F13E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359" y="4231757"/>
            <a:ext cx="4249237" cy="2384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912541-A661-F6FD-C7C7-3B93B8AF16C6}"/>
              </a:ext>
            </a:extLst>
          </p:cNvPr>
          <p:cNvPicPr>
            <a:picLocks noChangeAspect="1"/>
          </p:cNvPicPr>
          <p:nvPr/>
        </p:nvPicPr>
        <p:blipFill>
          <a:blip r:embed="rId4"/>
          <a:stretch>
            <a:fillRect/>
          </a:stretch>
        </p:blipFill>
        <p:spPr>
          <a:xfrm>
            <a:off x="1224527" y="4231757"/>
            <a:ext cx="6201351" cy="2523988"/>
          </a:xfrm>
          <a:prstGeom prst="rect">
            <a:avLst/>
          </a:prstGeom>
        </p:spPr>
      </p:pic>
    </p:spTree>
    <p:extLst>
      <p:ext uri="{BB962C8B-B14F-4D97-AF65-F5344CB8AC3E}">
        <p14:creationId xmlns:p14="http://schemas.microsoft.com/office/powerpoint/2010/main" val="348348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F961F-3CF1-07FE-7F29-78FD3A92CBEF}"/>
              </a:ext>
            </a:extLst>
          </p:cNvPr>
          <p:cNvSpPr txBox="1"/>
          <p:nvPr/>
        </p:nvSpPr>
        <p:spPr>
          <a:xfrm>
            <a:off x="7506586" y="1021135"/>
            <a:ext cx="4457699" cy="5630324"/>
          </a:xfrm>
          <a:prstGeom prst="rect">
            <a:avLst/>
          </a:prstGeom>
          <a:ln w="76200"/>
        </p:spPr>
        <p:style>
          <a:lnRef idx="2">
            <a:schemeClr val="dk1"/>
          </a:lnRef>
          <a:fillRef idx="1">
            <a:schemeClr val="lt1"/>
          </a:fillRef>
          <a:effectRef idx="0">
            <a:schemeClr val="dk1"/>
          </a:effectRef>
          <a:fontRef idx="minor">
            <a:schemeClr val="dk1"/>
          </a:fontRef>
        </p:style>
        <p:txBody>
          <a:bodyPr wrap="square">
            <a:spAutoFit/>
          </a:bodyPr>
          <a:lstStyle/>
          <a:p>
            <a:pPr marL="457200" indent="-228600">
              <a:lnSpc>
                <a:spcPct val="107000"/>
              </a:lnSpc>
              <a:spcAft>
                <a:spcPts val="800"/>
              </a:spcAft>
            </a:pPr>
            <a:r>
              <a:rPr lang="en-US" b="1" u="sng" kern="100" dirty="0">
                <a:effectLst/>
                <a:latin typeface="Calibri" panose="020F0502020204030204" pitchFamily="34" charset="0"/>
                <a:ea typeface="Calibri" panose="020F0502020204030204" pitchFamily="34" charset="0"/>
                <a:cs typeface="Arial" panose="020B0604020202020204" pitchFamily="34" charset="0"/>
              </a:rPr>
              <a:t>Gospel Parashah	 Questions</a:t>
            </a:r>
            <a:r>
              <a:rPr lang="en-US" b="1" kern="100" dirty="0">
                <a:effectLst/>
                <a:latin typeface="Calibri" panose="020F0502020204030204" pitchFamily="34" charset="0"/>
                <a:ea typeface="Calibri" panose="020F0502020204030204" pitchFamily="34" charset="0"/>
                <a:cs typeface="Arial" panose="020B0604020202020204" pitchFamily="34" charset="0"/>
              </a:rPr>
              <a:t>	</a:t>
            </a:r>
          </a:p>
          <a:p>
            <a:pPr marL="457200" indent="-228600">
              <a:lnSpc>
                <a:spcPct val="107000"/>
              </a:lnSpc>
              <a:spcAft>
                <a:spcPts val="800"/>
              </a:spcAft>
            </a:pPr>
            <a:r>
              <a:rPr lang="en-US" b="1" u="sng" kern="100" dirty="0">
                <a:effectLst/>
                <a:latin typeface="Calibri" panose="020F0502020204030204" pitchFamily="34" charset="0"/>
                <a:ea typeface="Calibri" panose="020F0502020204030204" pitchFamily="34" charset="0"/>
                <a:cs typeface="Arial" panose="020B0604020202020204" pitchFamily="34" charset="0"/>
              </a:rPr>
              <a:t>John 1:41-51</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457200" marR="0" indent="-22860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Gospel of John is such an amazing account to read and here in this small section we read of several amazing events.</a:t>
            </a: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Name all the titles, and their roles, the disciples give Yeshua. How do these titles and roles affect Israel and the world?</a:t>
            </a: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Verse 45 states, “Philip found Nathaniel</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 and said to him, “We have found Him whom Moshe wrote of in the Torah, and the prophets: Yeshua</a:t>
            </a:r>
            <a:r>
              <a:rPr lang="en-US" sz="1800" kern="100" dirty="0">
                <a:effectLst/>
                <a:latin typeface="Calibri" panose="020F0502020204030204" pitchFamily="34" charset="0"/>
                <a:ea typeface="Calibri" panose="020F0502020204030204" pitchFamily="34" charset="0"/>
                <a:cs typeface="Arial" panose="020B0604020202020204" pitchFamily="34" charset="0"/>
              </a:rPr>
              <a:t> of Nazareth </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 the son of Yoseph.”  Name some of these Torah references.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Times New Roman" panose="02020603050405020304" pitchFamily="18" charset="0"/>
                <a:cs typeface="Arial" panose="020B0604020202020204" pitchFamily="34" charset="0"/>
              </a:rPr>
              <a:t>Why is this Gospel section tied to the Torah section?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9DDD3F5A-5F34-5DA5-B336-7910730E5337}"/>
              </a:ext>
            </a:extLst>
          </p:cNvPr>
          <p:cNvSpPr txBox="1">
            <a:spLocks/>
          </p:cNvSpPr>
          <p:nvPr/>
        </p:nvSpPr>
        <p:spPr>
          <a:xfrm>
            <a:off x="6400702" y="170121"/>
            <a:ext cx="5677787" cy="565101"/>
          </a:xfrm>
          <a:prstGeom prst="rect">
            <a:avLst/>
          </a:prstGeom>
          <a:ln w="76200" cap="rnd"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a:normAutofit fontScale="975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b="1" dirty="0">
                <a:latin typeface="Calibri" panose="020F0502020204030204" pitchFamily="34" charset="0"/>
                <a:ea typeface="Calibri" panose="020F0502020204030204" pitchFamily="34" charset="0"/>
                <a:cs typeface="Calibri" panose="020F0502020204030204" pitchFamily="34" charset="0"/>
              </a:rPr>
              <a:t>TORAH PARASHAH	#7 “VAYETZE”</a:t>
            </a:r>
          </a:p>
        </p:txBody>
      </p:sp>
      <p:pic>
        <p:nvPicPr>
          <p:cNvPr id="3074" name="Picture 2" descr="News: &quot;Blessed is the king of Israel who comes in the name of the Lord!&quot;">
            <a:extLst>
              <a:ext uri="{FF2B5EF4-FFF2-40B4-BE49-F238E27FC236}">
                <a16:creationId xmlns:a16="http://schemas.microsoft.com/office/drawing/2014/main" id="{C1D4ED89-F4A1-531E-8D58-9DD705654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33" y="170121"/>
            <a:ext cx="4242390" cy="2828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E948103-C60F-95E3-8EE4-E79BB452FCFC}"/>
              </a:ext>
            </a:extLst>
          </p:cNvPr>
          <p:cNvPicPr>
            <a:picLocks noChangeAspect="1"/>
          </p:cNvPicPr>
          <p:nvPr/>
        </p:nvPicPr>
        <p:blipFill>
          <a:blip r:embed="rId3"/>
          <a:stretch>
            <a:fillRect/>
          </a:stretch>
        </p:blipFill>
        <p:spPr>
          <a:xfrm>
            <a:off x="355134" y="3444949"/>
            <a:ext cx="6449704" cy="3015446"/>
          </a:xfrm>
          <a:prstGeom prst="rect">
            <a:avLst/>
          </a:prstGeom>
        </p:spPr>
      </p:pic>
    </p:spTree>
    <p:extLst>
      <p:ext uri="{BB962C8B-B14F-4D97-AF65-F5344CB8AC3E}">
        <p14:creationId xmlns:p14="http://schemas.microsoft.com/office/powerpoint/2010/main" val="108297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98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E98BB5-F5AC-7B39-7C59-9BF4C3D09FBA}"/>
              </a:ext>
            </a:extLst>
          </p:cNvPr>
          <p:cNvSpPr txBox="1"/>
          <p:nvPr/>
        </p:nvSpPr>
        <p:spPr>
          <a:xfrm>
            <a:off x="2421164" y="1619533"/>
            <a:ext cx="8228627" cy="4031873"/>
          </a:xfrm>
          <a:prstGeom prst="rect">
            <a:avLst/>
          </a:prstGeom>
          <a:ln w="76200">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ruch</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tah</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Yah-u-eh, E-lo-</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hei</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-nu me-lech ha-o-lam</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solidFill>
                <a:srgbClr val="79BBE9">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sher</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-char </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-nu-mi-</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kol</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ha-a-min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solidFill>
                <a:srgbClr val="79BBE9">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v’na</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-tan la-nu et-To-</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ra</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solidFill>
                <a:srgbClr val="79BBE9">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ruch</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a:t>
            </a:r>
            <a:r>
              <a:rPr kumimoji="0" lang="en-US" sz="2000" b="1" i="0" u="none" strike="noStrike" kern="1200" cap="none" spc="0" normalizeH="0" baseline="0" noProof="0" dirty="0" err="1">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tah</a:t>
            </a:r>
            <a:r>
              <a:rPr kumimoji="0" lang="en-US" sz="20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Yah-u-eh, </a:t>
            </a:r>
            <a:endParaRPr kumimoji="0" lang="en-US" sz="20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79BBE9">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[All:] </a:t>
            </a:r>
            <a:endPar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Baruch </a:t>
            </a:r>
            <a:r>
              <a:rPr kumimoji="0" lang="en-US" sz="20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Sh’mo</a:t>
            </a:r>
            <a:r>
              <a:rPr kumimoji="0" lang="en-US" sz="20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no-</a:t>
            </a:r>
            <a:r>
              <a:rPr kumimoji="0" lang="en-US" sz="20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tein</a:t>
            </a:r>
            <a:r>
              <a:rPr kumimoji="0" lang="en-US" sz="20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ha-torah.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a:t>
            </a:r>
            <a:r>
              <a:rPr kumimoji="0" lang="en-US" sz="20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mein</a:t>
            </a:r>
            <a:endParaRPr kumimoji="0" lang="en-US" sz="20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Tenorite "/>
              <a:ea typeface="+mn-ea"/>
              <a:cs typeface="+mn-cs"/>
            </a:endParaRPr>
          </a:p>
        </p:txBody>
      </p:sp>
      <p:sp>
        <p:nvSpPr>
          <p:cNvPr id="4" name="Title 2">
            <a:extLst>
              <a:ext uri="{FF2B5EF4-FFF2-40B4-BE49-F238E27FC236}">
                <a16:creationId xmlns:a16="http://schemas.microsoft.com/office/drawing/2014/main" id="{55F3368A-2DF6-BD72-461E-5ADFFE5AD9D0}"/>
              </a:ext>
            </a:extLst>
          </p:cNvPr>
          <p:cNvSpPr txBox="1">
            <a:spLocks/>
          </p:cNvSpPr>
          <p:nvPr/>
        </p:nvSpPr>
        <p:spPr>
          <a:xfrm>
            <a:off x="1577716" y="322485"/>
            <a:ext cx="9915525" cy="480131"/>
          </a:xfrm>
          <a:prstGeom prst="rect">
            <a:avLst/>
          </a:prstGeom>
          <a:ln w="76200">
            <a:solidFill>
              <a:srgbClr val="00206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defPPr>
              <a:defRPr lang="en-US"/>
            </a:defPPr>
            <a:lvl1pPr marL="0" algn="l" defTabSz="914400" rtl="0" eaLnBrk="1" latinLnBrk="0" hangingPunct="1">
              <a:lnSpc>
                <a:spcPct val="90000"/>
              </a:lnSpc>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Blessing Before the Reading of the Torah</a:t>
            </a:r>
            <a:endParaRPr kumimoji="0" lang="en-US" sz="2800" b="0" i="0" u="none" strike="noStrike" kern="1200" cap="none" spc="0" normalizeH="0" baseline="0" noProof="0" dirty="0">
              <a:ln>
                <a:noFill/>
              </a:ln>
              <a:solidFill>
                <a:prstClr val="black"/>
              </a:solidFill>
              <a:effectLst/>
              <a:uLnTx/>
              <a:uFillTx/>
              <a:latin typeface="Tenorite "/>
              <a:ea typeface="+mn-ea"/>
              <a:cs typeface="+mn-cs"/>
            </a:endParaRPr>
          </a:p>
        </p:txBody>
      </p:sp>
    </p:spTree>
    <p:extLst>
      <p:ext uri="{BB962C8B-B14F-4D97-AF65-F5344CB8AC3E}">
        <p14:creationId xmlns:p14="http://schemas.microsoft.com/office/powerpoint/2010/main" val="196398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E02C8C4-FA72-4291-3856-0A0470B155BA}"/>
              </a:ext>
            </a:extLst>
          </p:cNvPr>
          <p:cNvSpPr txBox="1">
            <a:spLocks/>
          </p:cNvSpPr>
          <p:nvPr/>
        </p:nvSpPr>
        <p:spPr>
          <a:xfrm>
            <a:off x="1138237" y="701713"/>
            <a:ext cx="9915525" cy="480131"/>
          </a:xfrm>
          <a:prstGeom prst="rect">
            <a:avLst/>
          </a:prstGeom>
          <a:ln w="76200">
            <a:solidFill>
              <a:srgbClr val="00206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defPPr>
              <a:defRPr lang="en-US"/>
            </a:defPPr>
            <a:lvl1pPr marL="0" algn="l" defTabSz="914400" rtl="0" eaLnBrk="1" latinLnBrk="0" hangingPunct="1">
              <a:lnSpc>
                <a:spcPct val="90000"/>
              </a:lnSpc>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Blessing Before the Reading of the Torah</a:t>
            </a:r>
            <a:endParaRPr kumimoji="0" lang="en-US" sz="2800" b="0" i="0" u="none" strike="noStrike" kern="1200" cap="none" spc="0" normalizeH="0" baseline="0" noProof="0" dirty="0">
              <a:ln>
                <a:noFill/>
              </a:ln>
              <a:solidFill>
                <a:prstClr val="black"/>
              </a:solidFill>
              <a:effectLst/>
              <a:uLnTx/>
              <a:uFillTx/>
              <a:latin typeface="Tenorite "/>
              <a:ea typeface="+mn-ea"/>
              <a:cs typeface="+mn-cs"/>
            </a:endParaRPr>
          </a:p>
        </p:txBody>
      </p:sp>
      <p:sp>
        <p:nvSpPr>
          <p:cNvPr id="3" name="TextBox 2">
            <a:extLst>
              <a:ext uri="{FF2B5EF4-FFF2-40B4-BE49-F238E27FC236}">
                <a16:creationId xmlns:a16="http://schemas.microsoft.com/office/drawing/2014/main" id="{02F6A41C-2A13-4B5F-12D0-9984978E894E}"/>
              </a:ext>
            </a:extLst>
          </p:cNvPr>
          <p:cNvSpPr txBox="1"/>
          <p:nvPr/>
        </p:nvSpPr>
        <p:spPr>
          <a:xfrm>
            <a:off x="2088010" y="1539639"/>
            <a:ext cx="8228627" cy="4616648"/>
          </a:xfrm>
          <a:prstGeom prst="rect">
            <a:avLst/>
          </a:prstGeom>
          <a:ln w="76200">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476977">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[All:]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Blessed are You, </a:t>
            </a:r>
            <a:r>
              <a:rPr kumimoji="0" lang="en-US" sz="2000" b="1" i="1"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Yahueh</a:t>
            </a: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our Elohim, King of the Universe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Who has chosen us from among all peoples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And gave us His Torah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Blessed are You </a:t>
            </a:r>
            <a:r>
              <a:rPr kumimoji="0" lang="en-US" sz="2000" b="1" i="1"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Yahueh</a:t>
            </a: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Bless His Name; Giver of the Torah!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Amen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Tenorite "/>
              <a:ea typeface="+mn-ea"/>
              <a:cs typeface="+mn-cs"/>
            </a:endParaRPr>
          </a:p>
        </p:txBody>
      </p:sp>
    </p:spTree>
    <p:extLst>
      <p:ext uri="{BB962C8B-B14F-4D97-AF65-F5344CB8AC3E}">
        <p14:creationId xmlns:p14="http://schemas.microsoft.com/office/powerpoint/2010/main" val="65985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F12657-E066-291D-6DEC-505B50D889C0}"/>
              </a:ext>
            </a:extLst>
          </p:cNvPr>
          <p:cNvSpPr txBox="1"/>
          <p:nvPr/>
        </p:nvSpPr>
        <p:spPr>
          <a:xfrm>
            <a:off x="1959933" y="1166842"/>
            <a:ext cx="901641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lgn="l" rtl="0"/>
            <a:r>
              <a:rPr lang="en-US" sz="1800" i="0" u="none" strike="noStrike" baseline="0" dirty="0">
                <a:solidFill>
                  <a:schemeClr val="tx1"/>
                </a:solidFill>
                <a:latin typeface="Verdana" panose="020B0604030504040204" pitchFamily="34" charset="0"/>
              </a:rPr>
              <a:t>(1)</a:t>
            </a:r>
            <a:r>
              <a:rPr lang="en-US" sz="1800" b="0" i="0" u="none" strike="noStrike" baseline="0" dirty="0">
                <a:solidFill>
                  <a:schemeClr val="tx1"/>
                </a:solidFill>
                <a:latin typeface="Verdana" panose="020B0604030504040204" pitchFamily="34" charset="0"/>
              </a:rPr>
              <a:t> And Ya</a:t>
            </a:r>
            <a:r>
              <a:rPr lang="en-US" sz="1800" b="0" i="0" u="none" strike="noStrike" baseline="0" dirty="0">
                <a:solidFill>
                  <a:schemeClr val="tx1"/>
                </a:solidFill>
                <a:latin typeface="Verdana" panose="020B0604030504040204" pitchFamily="34" charset="0"/>
                <a:ea typeface="Verdana" panose="020B0604030504040204" pitchFamily="34" charset="0"/>
              </a:rPr>
              <a:t>acov moved on and came to the land of the people of the East. (2) And he looked and saw a well in the field, and saw three flocks of sheep lying by it, for out of that well they watered the flocks, and a large stone was on the well’s mouth. (3) And all the flocks would be gathered there, then they would roll the stone from the well’s mouth and water the sheep and put the stone back in its place on the well’s mouth. (4) So, Yaacov said to them, “My brothers, where are you from?” And they said, “We are from Haran.” (5) And he said to them, “Do you know Laban son of </a:t>
            </a:r>
            <a:r>
              <a:rPr lang="en-US" sz="1800" b="0" i="0" u="none" strike="noStrike" baseline="0" dirty="0" err="1">
                <a:solidFill>
                  <a:schemeClr val="tx1"/>
                </a:solidFill>
                <a:latin typeface="Verdana" panose="020B0604030504040204" pitchFamily="34" charset="0"/>
                <a:ea typeface="Verdana" panose="020B0604030504040204" pitchFamily="34" charset="0"/>
              </a:rPr>
              <a:t>Nahor</a:t>
            </a:r>
            <a:r>
              <a:rPr lang="en-US" sz="1800" b="0" i="0" u="none" strike="noStrike" baseline="0" dirty="0">
                <a:solidFill>
                  <a:schemeClr val="tx1"/>
                </a:solidFill>
                <a:latin typeface="Verdana" panose="020B0604030504040204" pitchFamily="34" charset="0"/>
                <a:ea typeface="Verdana" panose="020B0604030504040204" pitchFamily="34" charset="0"/>
              </a:rPr>
              <a:t>?” And they said, “We know him.” (6) So, he said to them, “Is he well?” And they said, “Well. And see, his daughter Rachel is coming with the sheep.” (7) And he said, “See, it is still high day, not the time for the livestock to be gathered together. Water the sheep and go and feed them.” (8) But they said, “We are not allowed until all the flocks are gathered together, and they have rolled the stone from the well’s mouth, then we shall water the sheep.” (9) While he was still speaking with them, Rachel came with her father’s sheep, for she was a shepherdess. </a:t>
            </a:r>
            <a:endParaRPr lang="en-US" dirty="0">
              <a:solidFill>
                <a:schemeClr val="tx1"/>
              </a:solidFill>
            </a:endParaRPr>
          </a:p>
        </p:txBody>
      </p:sp>
      <p:sp>
        <p:nvSpPr>
          <p:cNvPr id="5" name="Title 2">
            <a:extLst>
              <a:ext uri="{FF2B5EF4-FFF2-40B4-BE49-F238E27FC236}">
                <a16:creationId xmlns:a16="http://schemas.microsoft.com/office/drawing/2014/main" id="{5AC20B02-6569-EBD1-BD5C-47E3C49BF045}"/>
              </a:ext>
            </a:extLst>
          </p:cNvPr>
          <p:cNvSpPr txBox="1">
            <a:spLocks/>
          </p:cNvSpPr>
          <p:nvPr/>
        </p:nvSpPr>
        <p:spPr>
          <a:xfrm>
            <a:off x="1510376" y="138188"/>
            <a:ext cx="9915525" cy="480131"/>
          </a:xfrm>
          <a:prstGeom prst="rect">
            <a:avLst/>
          </a:prstGeom>
          <a:ln w="76200">
            <a:solidFill>
              <a:srgbClr val="00206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defPPr>
              <a:defRPr lang="en-US"/>
            </a:defPPr>
            <a:lvl1pPr marL="0" algn="l" defTabSz="914400" rtl="0" eaLnBrk="1" latinLnBrk="0" hangingPunct="1">
              <a:lnSpc>
                <a:spcPct val="90000"/>
              </a:lnSpc>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lang="en-US" sz="2800" b="1" dirty="0">
                <a:solidFill>
                  <a:prstClr val="black"/>
                </a:solidFill>
                <a:latin typeface="Verdana" panose="020B0604030504040204" pitchFamily="34" charset="0"/>
                <a:ea typeface="Verdana" panose="020B0604030504040204" pitchFamily="34" charset="0"/>
              </a:rPr>
              <a:t>Today’s </a:t>
            </a: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Torah Reading B’reisheet 29:1-30</a:t>
            </a:r>
          </a:p>
        </p:txBody>
      </p:sp>
    </p:spTree>
    <p:extLst>
      <p:ext uri="{BB962C8B-B14F-4D97-AF65-F5344CB8AC3E}">
        <p14:creationId xmlns:p14="http://schemas.microsoft.com/office/powerpoint/2010/main" val="180644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EED0FEB-D680-3099-4D07-FD7051C0EBFB}"/>
              </a:ext>
            </a:extLst>
          </p:cNvPr>
          <p:cNvSpPr txBox="1">
            <a:spLocks/>
          </p:cNvSpPr>
          <p:nvPr/>
        </p:nvSpPr>
        <p:spPr>
          <a:xfrm>
            <a:off x="1893148" y="191351"/>
            <a:ext cx="9915525" cy="480131"/>
          </a:xfrm>
          <a:prstGeom prst="rect">
            <a:avLst/>
          </a:prstGeom>
          <a:ln w="76200">
            <a:solidFill>
              <a:srgbClr val="00206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defPPr>
              <a:defRPr lang="en-US"/>
            </a:defPPr>
            <a:lvl1pPr marL="0" algn="l" defTabSz="914400" rtl="0" eaLnBrk="1" latinLnBrk="0" hangingPunct="1">
              <a:lnSpc>
                <a:spcPct val="90000"/>
              </a:lnSpc>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lang="en-US" sz="2800" b="1" dirty="0">
                <a:solidFill>
                  <a:prstClr val="black"/>
                </a:solidFill>
                <a:latin typeface="Verdana" panose="020B0604030504040204" pitchFamily="34" charset="0"/>
                <a:ea typeface="Verdana" panose="020B0604030504040204" pitchFamily="34" charset="0"/>
              </a:rPr>
              <a:t>Today’s </a:t>
            </a: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Torah Reading B’reisheet 29:1-30</a:t>
            </a:r>
          </a:p>
        </p:txBody>
      </p:sp>
      <p:sp>
        <p:nvSpPr>
          <p:cNvPr id="4" name="TextBox 3">
            <a:extLst>
              <a:ext uri="{FF2B5EF4-FFF2-40B4-BE49-F238E27FC236}">
                <a16:creationId xmlns:a16="http://schemas.microsoft.com/office/drawing/2014/main" id="{54432B3D-B975-F2B0-1B12-D6EBEBF1303B}"/>
              </a:ext>
            </a:extLst>
          </p:cNvPr>
          <p:cNvSpPr txBox="1"/>
          <p:nvPr/>
        </p:nvSpPr>
        <p:spPr>
          <a:xfrm>
            <a:off x="1893148" y="1120170"/>
            <a:ext cx="9648771"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lgn="l" rtl="0"/>
            <a:r>
              <a:rPr lang="en-US" sz="1800" b="0" i="0" u="none" strike="noStrike" baseline="0" dirty="0">
                <a:solidFill>
                  <a:schemeClr val="tx1"/>
                </a:solidFill>
                <a:latin typeface="Verdana" panose="020B0604030504040204" pitchFamily="34" charset="0"/>
                <a:ea typeface="Verdana" panose="020B0604030504040204" pitchFamily="34" charset="0"/>
              </a:rPr>
              <a:t>(10) And it came to be, when Yaacov saw Rachel the daughter of Laban his mother’s brother, and the sheep of Laban his mother’s brother, that </a:t>
            </a:r>
            <a:r>
              <a:rPr lang="en-US" sz="1800" b="0" i="0" u="none" strike="noStrike" baseline="0" dirty="0" err="1">
                <a:solidFill>
                  <a:schemeClr val="tx1"/>
                </a:solidFill>
                <a:latin typeface="Verdana" panose="020B0604030504040204" pitchFamily="34" charset="0"/>
                <a:ea typeface="Verdana" panose="020B0604030504040204" pitchFamily="34" charset="0"/>
              </a:rPr>
              <a:t>Yaaqov</a:t>
            </a:r>
            <a:r>
              <a:rPr lang="en-US" sz="1800" b="0" i="0" u="none" strike="noStrike" baseline="0" dirty="0">
                <a:solidFill>
                  <a:schemeClr val="tx1"/>
                </a:solidFill>
                <a:latin typeface="Verdana" panose="020B0604030504040204" pitchFamily="34" charset="0"/>
                <a:ea typeface="Verdana" panose="020B0604030504040204" pitchFamily="34" charset="0"/>
              </a:rPr>
              <a:t> went near and rolled the stone from the well’s mouth and watered the flock of Laban his mother’s brother. </a:t>
            </a:r>
            <a:r>
              <a:rPr lang="en-US" sz="1800" b="0" i="0" u="none" strike="noStrike" baseline="0" dirty="0">
                <a:solidFill>
                  <a:schemeClr val="tx1"/>
                </a:solidFill>
                <a:latin typeface="Verdana" panose="020B0604030504040204" pitchFamily="34" charset="0"/>
              </a:rPr>
              <a:t>(11) And Ya</a:t>
            </a:r>
            <a:r>
              <a:rPr lang="en-US" sz="1800" b="0" i="0" u="none" strike="noStrike" baseline="0" dirty="0">
                <a:solidFill>
                  <a:schemeClr val="tx1"/>
                </a:solidFill>
                <a:latin typeface="Verdana" panose="020B0604030504040204" pitchFamily="34" charset="0"/>
                <a:ea typeface="Verdana" panose="020B0604030504040204" pitchFamily="34" charset="0"/>
              </a:rPr>
              <a:t>acov kissed Rachel and lifted up his voice and wept. (12) And when Yaacov told Rachel that he was her father’s relative and that he was Rivkah's son, she ran and told her father. (13) And it came to be, when Laban heard the report about Yaacov his sister’s son, that he ran to meet him, and embraced him and kissed him, and brought him to his house. Then he told Laban all these matters. (14) And Laban said to him, “You are indeed my bone and my flesh.” And he stayed with him for a new </a:t>
            </a:r>
            <a:r>
              <a:rPr lang="en-US" sz="1800" b="0" i="1" u="none" strike="noStrike" baseline="0" dirty="0">
                <a:solidFill>
                  <a:schemeClr val="tx1"/>
                </a:solidFill>
                <a:latin typeface="Verdana" panose="020B0604030504040204" pitchFamily="34" charset="0"/>
                <a:ea typeface="Verdana" panose="020B0604030504040204" pitchFamily="34" charset="0"/>
              </a:rPr>
              <a:t>moon</a:t>
            </a:r>
            <a:r>
              <a:rPr lang="en-US" sz="1800" b="0" i="0" u="none" strike="noStrike" baseline="0" dirty="0">
                <a:solidFill>
                  <a:schemeClr val="tx1"/>
                </a:solidFill>
                <a:latin typeface="Verdana" panose="020B0604030504040204" pitchFamily="34" charset="0"/>
                <a:ea typeface="Verdana" panose="020B0604030504040204" pitchFamily="34" charset="0"/>
              </a:rPr>
              <a:t>. (15) Then Laban said to Yaa</a:t>
            </a:r>
            <a:r>
              <a:rPr lang="en-US" dirty="0">
                <a:solidFill>
                  <a:schemeClr val="tx1"/>
                </a:solidFill>
                <a:latin typeface="Verdana" panose="020B0604030504040204" pitchFamily="34" charset="0"/>
                <a:ea typeface="Verdana" panose="020B0604030504040204" pitchFamily="34" charset="0"/>
              </a:rPr>
              <a:t>c</a:t>
            </a:r>
            <a:r>
              <a:rPr lang="en-US" sz="1800" b="0" i="0" u="none" strike="noStrike" baseline="0" dirty="0">
                <a:solidFill>
                  <a:schemeClr val="tx1"/>
                </a:solidFill>
                <a:latin typeface="Verdana" panose="020B0604030504040204" pitchFamily="34" charset="0"/>
                <a:ea typeface="Verdana" panose="020B0604030504040204" pitchFamily="34" charset="0"/>
              </a:rPr>
              <a:t>ov, “Because you are my relative, should you therefore serve me for naught? Let me know, what should your wages be?” (16) And Laban had two daughters, the name of the elder was Leah, and the name of the younger was Rachel. </a:t>
            </a:r>
            <a:r>
              <a:rPr lang="en-US" dirty="0">
                <a:solidFill>
                  <a:schemeClr val="tx1"/>
                </a:solidFill>
                <a:latin typeface="Verdana" panose="020B0604030504040204" pitchFamily="34" charset="0"/>
                <a:ea typeface="Verdana" panose="020B0604030504040204" pitchFamily="34" charset="0"/>
              </a:rPr>
              <a:t>(</a:t>
            </a:r>
            <a:r>
              <a:rPr lang="en-US" sz="1800" b="0" i="0" u="none" strike="noStrike" baseline="0" dirty="0">
                <a:solidFill>
                  <a:schemeClr val="tx1"/>
                </a:solidFill>
                <a:latin typeface="Verdana" panose="020B0604030504040204" pitchFamily="34" charset="0"/>
                <a:ea typeface="Verdana" panose="020B0604030504040204" pitchFamily="34" charset="0"/>
              </a:rPr>
              <a:t>17) And Leah’s eyes were weak, but Rachel was beautiful of form and beautiful of appearance. (18) And Yaacov loved Rachel, so he said, “Let me serve you seven years for Rachel your younger daughter.” (19) And Laban said, “It is better that I give her to you than that I should give her to another man. Stay with me.” </a:t>
            </a:r>
            <a:endParaRPr lang="en-US" dirty="0">
              <a:solidFill>
                <a:schemeClr val="tx1"/>
              </a:solidFill>
            </a:endParaRPr>
          </a:p>
        </p:txBody>
      </p:sp>
    </p:spTree>
    <p:extLst>
      <p:ext uri="{BB962C8B-B14F-4D97-AF65-F5344CB8AC3E}">
        <p14:creationId xmlns:p14="http://schemas.microsoft.com/office/powerpoint/2010/main" val="307253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ED2B658-A139-2F98-2D64-356CFED4CBAA}"/>
              </a:ext>
            </a:extLst>
          </p:cNvPr>
          <p:cNvSpPr txBox="1">
            <a:spLocks/>
          </p:cNvSpPr>
          <p:nvPr/>
        </p:nvSpPr>
        <p:spPr>
          <a:xfrm>
            <a:off x="1893148" y="191351"/>
            <a:ext cx="9915525" cy="480131"/>
          </a:xfrm>
          <a:prstGeom prst="rect">
            <a:avLst/>
          </a:prstGeom>
          <a:ln w="76200">
            <a:solidFill>
              <a:srgbClr val="00206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defPPr>
              <a:defRPr lang="en-US"/>
            </a:defPPr>
            <a:lvl1pPr marL="0" algn="l" defTabSz="914400" rtl="0" eaLnBrk="1" latinLnBrk="0" hangingPunct="1">
              <a:lnSpc>
                <a:spcPct val="90000"/>
              </a:lnSpc>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lang="en-US" sz="2800" b="1" dirty="0">
                <a:solidFill>
                  <a:prstClr val="black"/>
                </a:solidFill>
                <a:latin typeface="Verdana" panose="020B0604030504040204" pitchFamily="34" charset="0"/>
                <a:ea typeface="Verdana" panose="020B0604030504040204" pitchFamily="34" charset="0"/>
              </a:rPr>
              <a:t>Today’s </a:t>
            </a: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Torah Reading B’reisheet 29:1-30</a:t>
            </a:r>
          </a:p>
        </p:txBody>
      </p:sp>
      <p:sp>
        <p:nvSpPr>
          <p:cNvPr id="4" name="TextBox 3">
            <a:extLst>
              <a:ext uri="{FF2B5EF4-FFF2-40B4-BE49-F238E27FC236}">
                <a16:creationId xmlns:a16="http://schemas.microsoft.com/office/drawing/2014/main" id="{40C4C29B-430D-7531-73D0-39A9ADEA326F}"/>
              </a:ext>
            </a:extLst>
          </p:cNvPr>
          <p:cNvSpPr txBox="1"/>
          <p:nvPr/>
        </p:nvSpPr>
        <p:spPr>
          <a:xfrm>
            <a:off x="1893147" y="1270406"/>
            <a:ext cx="9915525"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lgn="l" rtl="0"/>
            <a:r>
              <a:rPr lang="en-US" sz="1800" b="0" i="0" u="none" strike="noStrike" baseline="0" dirty="0">
                <a:solidFill>
                  <a:schemeClr val="tx1"/>
                </a:solidFill>
                <a:latin typeface="Verdana" panose="020B0604030504040204" pitchFamily="34" charset="0"/>
                <a:ea typeface="Verdana" panose="020B0604030504040204" pitchFamily="34" charset="0"/>
              </a:rPr>
              <a:t>(20) So, Yaacov served seven years for Rachel, and they seemed to him but a few days because of the love he had for her.  (</a:t>
            </a:r>
            <a:r>
              <a:rPr lang="en-US" sz="1800" b="0" i="0" u="none" strike="noStrike" baseline="0" dirty="0">
                <a:solidFill>
                  <a:schemeClr val="tx1"/>
                </a:solidFill>
                <a:latin typeface="Verdana" panose="020B0604030504040204" pitchFamily="34" charset="0"/>
              </a:rPr>
              <a:t>21)</a:t>
            </a:r>
            <a:r>
              <a:rPr lang="en-US" sz="1800" b="0" i="0" u="none" strike="noStrike" baseline="0" dirty="0">
                <a:solidFill>
                  <a:srgbClr val="292F33"/>
                </a:solidFill>
                <a:latin typeface="Verdana" panose="020B0604030504040204" pitchFamily="34" charset="0"/>
              </a:rPr>
              <a:t> </a:t>
            </a:r>
            <a:r>
              <a:rPr lang="en-US" sz="1800" b="0" i="0" u="none" strike="noStrike" baseline="0" dirty="0">
                <a:solidFill>
                  <a:schemeClr val="tx1"/>
                </a:solidFill>
                <a:latin typeface="Verdana" panose="020B0604030504040204" pitchFamily="34" charset="0"/>
              </a:rPr>
              <a:t>Then Ya</a:t>
            </a:r>
            <a:r>
              <a:rPr lang="en-US" sz="1800" b="0" i="0" u="none" strike="noStrike" baseline="0" dirty="0">
                <a:solidFill>
                  <a:schemeClr val="tx1"/>
                </a:solidFill>
                <a:latin typeface="Verdana" panose="020B0604030504040204" pitchFamily="34" charset="0"/>
                <a:ea typeface="Verdana" panose="020B0604030504040204" pitchFamily="34" charset="0"/>
              </a:rPr>
              <a:t>acov said to Laban, “Give me my wife, for my days are completed, and let me go into her.” </a:t>
            </a:r>
            <a:r>
              <a:rPr lang="en-US" sz="1800" b="0" i="0" u="none" strike="noStrike" baseline="0" dirty="0">
                <a:solidFill>
                  <a:schemeClr val="tx1"/>
                </a:solidFill>
                <a:latin typeface="Verdana" panose="020B0604030504040204" pitchFamily="34" charset="0"/>
              </a:rPr>
              <a:t>(22) And La</a:t>
            </a:r>
            <a:r>
              <a:rPr lang="en-US" dirty="0">
                <a:solidFill>
                  <a:schemeClr val="tx1"/>
                </a:solidFill>
                <a:latin typeface="Verdana" panose="020B0604030504040204" pitchFamily="34" charset="0"/>
                <a:ea typeface="Verdana" panose="020B0604030504040204" pitchFamily="34" charset="0"/>
              </a:rPr>
              <a:t>b</a:t>
            </a:r>
            <a:r>
              <a:rPr lang="en-US" sz="1800" b="0" i="0" u="none" strike="noStrike" baseline="0" dirty="0">
                <a:solidFill>
                  <a:schemeClr val="tx1"/>
                </a:solidFill>
                <a:latin typeface="Verdana" panose="020B0604030504040204" pitchFamily="34" charset="0"/>
                <a:ea typeface="Verdana" panose="020B0604030504040204" pitchFamily="34" charset="0"/>
              </a:rPr>
              <a:t>an gathered all the men of the place and made a feast. (23) And it came to be in the evening, that he took Leah his daughter and brought her to Yaacov. And he went into her. (24) And Laban gave his female servant </a:t>
            </a:r>
            <a:r>
              <a:rPr lang="en-US" sz="1800" b="0" i="0" u="none" strike="noStrike" baseline="0" dirty="0" err="1">
                <a:solidFill>
                  <a:schemeClr val="tx1"/>
                </a:solidFill>
                <a:latin typeface="Verdana" panose="020B0604030504040204" pitchFamily="34" charset="0"/>
                <a:ea typeface="Verdana" panose="020B0604030504040204" pitchFamily="34" charset="0"/>
              </a:rPr>
              <a:t>Zilpah</a:t>
            </a:r>
            <a:r>
              <a:rPr lang="en-US" sz="1800" b="0" i="0" u="none" strike="noStrike" baseline="0" dirty="0">
                <a:solidFill>
                  <a:schemeClr val="tx1"/>
                </a:solidFill>
                <a:latin typeface="Verdana" panose="020B0604030504040204" pitchFamily="34" charset="0"/>
                <a:ea typeface="Verdana" panose="020B0604030504040204" pitchFamily="34" charset="0"/>
              </a:rPr>
              <a:t> to his daughter Leah as a female servant. (25) And in the morning, it came to be, that see, it was Leah. So, he said to Laban, “What is this you have done to me? Was it not for Rachel that I served you? Why then have you deceived me?” (26) And Laban said, “It is not done this way in our place, to give the younger before the first-born. (27) Complete the week of this one, then we give you this one too, for the service which you shall serve with me still another seven years.” (28) And Yaacov did so and completed her week. Then he gave him his daughter Rachel too, as wife. (29) And Laban gave his female servant Bilhah to his daughter Rachel as a female servant. (30) And he also went into Rachel, and he also loved Rachel more than Leah. And he served with Laban still another seven years. </a:t>
            </a:r>
            <a:endParaRPr lang="en-US" dirty="0">
              <a:solidFill>
                <a:schemeClr val="tx1"/>
              </a:solidFill>
            </a:endParaRPr>
          </a:p>
        </p:txBody>
      </p:sp>
    </p:spTree>
    <p:extLst>
      <p:ext uri="{BB962C8B-B14F-4D97-AF65-F5344CB8AC3E}">
        <p14:creationId xmlns:p14="http://schemas.microsoft.com/office/powerpoint/2010/main" val="187554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1FDF-3DE1-6284-4A6A-94CFE708D2BB}"/>
              </a:ext>
            </a:extLst>
          </p:cNvPr>
          <p:cNvSpPr txBox="1">
            <a:spLocks/>
          </p:cNvSpPr>
          <p:nvPr/>
        </p:nvSpPr>
        <p:spPr>
          <a:xfrm>
            <a:off x="1441596" y="148855"/>
            <a:ext cx="9308806" cy="510365"/>
          </a:xfrm>
          <a:prstGeom prst="rect">
            <a:avLst/>
          </a:prstGeom>
          <a:ln w="76200" cap="flat" cmpd="sng" algn="ctr">
            <a:solidFill>
              <a:srgbClr val="0070C0"/>
            </a:solidFill>
            <a:prstDash val="solid"/>
            <a:miter lim="800000"/>
          </a:ln>
        </p:spPr>
        <p:style>
          <a:lnRef idx="2">
            <a:schemeClr val="accent5"/>
          </a:lnRef>
          <a:fillRef idx="1">
            <a:schemeClr val="lt1"/>
          </a:fillRef>
          <a:effectRef idx="0">
            <a:schemeClr val="accent5"/>
          </a:effectRef>
          <a:fontRef idx="minor">
            <a:schemeClr val="dk1"/>
          </a:fontRef>
        </p:style>
        <p:txBody>
          <a:bodyPr anchor="ctr">
            <a:normAutofit fontScale="97500"/>
          </a:bodyPr>
          <a:lstStyle>
            <a:lvl1pPr algn="l" defTabSz="914400" rtl="0" eaLnBrk="1" latinLnBrk="0" hangingPunct="1">
              <a:lnSpc>
                <a:spcPct val="90000"/>
              </a:lnSpc>
              <a:spcBef>
                <a:spcPct val="0"/>
              </a:spcBef>
              <a:buNone/>
              <a:defRPr sz="4400" b="0" i="0" kern="1200" cap="all" spc="100" baseline="0">
                <a:solidFill>
                  <a:schemeClr val="tx1"/>
                </a:solidFill>
                <a:effectLst/>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rPr>
              <a:t> </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Blessing After the Reading of the Torah</a:t>
            </a:r>
            <a:endParaRPr kumimoji="0" lang="en-US" sz="2400" b="0" i="0" u="none" strike="noStrike" kern="1200" cap="none" spc="0" normalizeH="0" baseline="0" noProof="0" dirty="0">
              <a:ln>
                <a:noFill/>
              </a:ln>
              <a:solidFill>
                <a:prstClr val="black"/>
              </a:solidFill>
              <a:effectLst/>
              <a:uLnTx/>
              <a:uFillTx/>
              <a:latin typeface="Tenorite "/>
              <a:ea typeface="+mj-ea"/>
              <a:cs typeface="+mj-cs"/>
            </a:endParaRPr>
          </a:p>
        </p:txBody>
      </p:sp>
      <p:sp>
        <p:nvSpPr>
          <p:cNvPr id="3" name="TextBox 2">
            <a:extLst>
              <a:ext uri="{FF2B5EF4-FFF2-40B4-BE49-F238E27FC236}">
                <a16:creationId xmlns:a16="http://schemas.microsoft.com/office/drawing/2014/main" id="{8384F34F-C28C-0C4B-93CF-C22A4B0D01A8}"/>
              </a:ext>
            </a:extLst>
          </p:cNvPr>
          <p:cNvSpPr txBox="1"/>
          <p:nvPr/>
        </p:nvSpPr>
        <p:spPr>
          <a:xfrm>
            <a:off x="2044994" y="1443841"/>
            <a:ext cx="8102010" cy="3970318"/>
          </a:xfrm>
          <a:prstGeom prst="rect">
            <a:avLst/>
          </a:prstGeom>
          <a:ln w="57150">
            <a:solidFill>
              <a:srgbClr val="0070C0"/>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ruch</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tah</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Yah-u-eh, E-lo-</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hei</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-nu me-lech ha-o-lam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sher</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na</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-tan la-nu to-rat e-met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v’cha-yei</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o-lam </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na</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-ta be-to-</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chei</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-nu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ruch</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tah</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Yah-u-eh,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Ba-</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ruch</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Sh’mo</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no-</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tein</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ha-To-rah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a:t>
            </a:r>
            <a:r>
              <a:rPr kumimoji="0" lang="en-US" sz="1800" b="1" i="0" u="none" strike="noStrike" kern="1200" cap="none" spc="0" normalizeH="0" baseline="0" noProof="0" dirty="0" err="1">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mein</a:t>
            </a:r>
            <a:r>
              <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3353C"/>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20789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1647-2989-C919-3B9C-A59F27CF2D50}"/>
              </a:ext>
            </a:extLst>
          </p:cNvPr>
          <p:cNvSpPr txBox="1">
            <a:spLocks/>
          </p:cNvSpPr>
          <p:nvPr/>
        </p:nvSpPr>
        <p:spPr>
          <a:xfrm>
            <a:off x="1441596" y="148855"/>
            <a:ext cx="9308806" cy="510365"/>
          </a:xfrm>
          <a:prstGeom prst="rect">
            <a:avLst/>
          </a:prstGeom>
          <a:ln w="76200" cap="flat" cmpd="sng" algn="ctr">
            <a:solidFill>
              <a:srgbClr val="0070C0"/>
            </a:solidFill>
            <a:prstDash val="solid"/>
            <a:miter lim="800000"/>
          </a:ln>
        </p:spPr>
        <p:style>
          <a:lnRef idx="2">
            <a:schemeClr val="accent5"/>
          </a:lnRef>
          <a:fillRef idx="1">
            <a:schemeClr val="lt1"/>
          </a:fillRef>
          <a:effectRef idx="0">
            <a:schemeClr val="accent5"/>
          </a:effectRef>
          <a:fontRef idx="minor">
            <a:schemeClr val="dk1"/>
          </a:fontRef>
        </p:style>
        <p:txBody>
          <a:bodyPr anchor="ctr">
            <a:normAutofit fontScale="97500"/>
          </a:bodyPr>
          <a:lstStyle>
            <a:lvl1pPr algn="l" defTabSz="914400" rtl="0" eaLnBrk="1" latinLnBrk="0" hangingPunct="1">
              <a:lnSpc>
                <a:spcPct val="90000"/>
              </a:lnSpc>
              <a:spcBef>
                <a:spcPct val="0"/>
              </a:spcBef>
              <a:buNone/>
              <a:defRPr sz="4400" b="0" i="0" kern="1200" cap="all" spc="100" baseline="0">
                <a:solidFill>
                  <a:schemeClr val="tx1"/>
                </a:solidFill>
                <a:effectLst/>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j-cs"/>
              </a:rPr>
              <a:t> </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Blessing After the Reading of the Torah</a:t>
            </a:r>
            <a:endParaRPr kumimoji="0" lang="en-US" sz="2400" b="0" i="0" u="none" strike="noStrike" kern="1200" cap="none" spc="0" normalizeH="0" baseline="0" noProof="0" dirty="0">
              <a:ln>
                <a:noFill/>
              </a:ln>
              <a:solidFill>
                <a:prstClr val="black"/>
              </a:solidFill>
              <a:effectLst/>
              <a:uLnTx/>
              <a:uFillTx/>
              <a:latin typeface="Tenorite "/>
              <a:ea typeface="+mj-ea"/>
              <a:cs typeface="+mj-cs"/>
            </a:endParaRPr>
          </a:p>
        </p:txBody>
      </p:sp>
      <p:sp>
        <p:nvSpPr>
          <p:cNvPr id="3" name="TextBox 2">
            <a:extLst>
              <a:ext uri="{FF2B5EF4-FFF2-40B4-BE49-F238E27FC236}">
                <a16:creationId xmlns:a16="http://schemas.microsoft.com/office/drawing/2014/main" id="{0509A176-2BF8-2FC7-50E1-A5667A87DC4C}"/>
              </a:ext>
            </a:extLst>
          </p:cNvPr>
          <p:cNvSpPr txBox="1"/>
          <p:nvPr/>
        </p:nvSpPr>
        <p:spPr>
          <a:xfrm>
            <a:off x="2044994" y="1166842"/>
            <a:ext cx="8102010" cy="4524315"/>
          </a:xfrm>
          <a:prstGeom prst="rect">
            <a:avLst/>
          </a:prstGeom>
          <a:ln w="57150">
            <a:solidFill>
              <a:srgbClr val="0070C0"/>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Blessed are You, </a:t>
            </a:r>
            <a:r>
              <a:rPr kumimoji="0" lang="en-US" sz="1800" b="1" i="1"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Yahueh</a:t>
            </a: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our Elohim, King of the Universe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Who has given us the Torah of truth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and planted everlasting life within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Blessed are You </a:t>
            </a:r>
            <a:r>
              <a:rPr kumimoji="0" lang="en-US" sz="1800" b="1" i="1"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Yahueh</a:t>
            </a: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Bless His Name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Giver of the Torah!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Amen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79BBE9">
                  <a:lumMod val="50000"/>
                </a:srgb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4331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7741-6074-0B42-4A6F-6666F5A0BC41}"/>
              </a:ext>
            </a:extLst>
          </p:cNvPr>
          <p:cNvSpPr txBox="1">
            <a:spLocks/>
          </p:cNvSpPr>
          <p:nvPr/>
        </p:nvSpPr>
        <p:spPr>
          <a:xfrm>
            <a:off x="3476846" y="157913"/>
            <a:ext cx="5677787" cy="565101"/>
          </a:xfrm>
          <a:prstGeom prst="rect">
            <a:avLst/>
          </a:prstGeom>
          <a:ln w="76200" cap="rnd"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a:normAutofit fontScale="97500"/>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800" b="1" dirty="0">
                <a:latin typeface="Calibri" panose="020F0502020204030204" pitchFamily="34" charset="0"/>
                <a:ea typeface="Calibri" panose="020F0502020204030204" pitchFamily="34" charset="0"/>
                <a:cs typeface="Calibri" panose="020F0502020204030204" pitchFamily="34" charset="0"/>
              </a:rPr>
              <a:t>TORAH PARASHAH	#7 “VAYETZE”</a:t>
            </a:r>
          </a:p>
        </p:txBody>
      </p:sp>
      <p:sp>
        <p:nvSpPr>
          <p:cNvPr id="4" name="TextBox 3">
            <a:extLst>
              <a:ext uri="{FF2B5EF4-FFF2-40B4-BE49-F238E27FC236}">
                <a16:creationId xmlns:a16="http://schemas.microsoft.com/office/drawing/2014/main" id="{CFD23E9B-1277-E14C-6DDB-B3D2C580CFF6}"/>
              </a:ext>
            </a:extLst>
          </p:cNvPr>
          <p:cNvSpPr txBox="1"/>
          <p:nvPr/>
        </p:nvSpPr>
        <p:spPr>
          <a:xfrm>
            <a:off x="570614" y="1019048"/>
            <a:ext cx="11621386" cy="136723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800"/>
              </a:spcAft>
            </a:pPr>
            <a:r>
              <a:rPr lang="en-US" b="1" u="sng" kern="100" dirty="0">
                <a:effectLst/>
                <a:latin typeface="Calibri" panose="020F0502020204030204" pitchFamily="34" charset="0"/>
                <a:ea typeface="Calibri" panose="020F0502020204030204" pitchFamily="34" charset="0"/>
                <a:cs typeface="Arial" panose="020B0604020202020204" pitchFamily="34" charset="0"/>
              </a:rPr>
              <a:t>Torah Parashah and Outline </a:t>
            </a:r>
            <a:r>
              <a:rPr lang="en-US" b="1" kern="100" dirty="0">
                <a:effectLst/>
                <a:latin typeface="Calibri" panose="020F0502020204030204" pitchFamily="34" charset="0"/>
                <a:ea typeface="Calibri" panose="020F0502020204030204" pitchFamily="34" charset="0"/>
                <a:cs typeface="Arial" panose="020B0604020202020204" pitchFamily="34" charset="0"/>
              </a:rPr>
              <a:t>			</a:t>
            </a:r>
            <a:r>
              <a:rPr lang="en-US" b="1" u="sng" kern="100" dirty="0">
                <a:effectLst/>
                <a:latin typeface="Calibri" panose="020F0502020204030204" pitchFamily="34" charset="0"/>
                <a:ea typeface="Calibri" panose="020F0502020204030204" pitchFamily="34" charset="0"/>
                <a:cs typeface="Arial" panose="020B0604020202020204" pitchFamily="34" charset="0"/>
              </a:rPr>
              <a:t>Genesis 28:10-32:3</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Chapter 28:10-22			“</a:t>
            </a:r>
            <a:r>
              <a:rPr lang="en-US" sz="1800" b="1" kern="100" dirty="0" err="1">
                <a:effectLst/>
                <a:latin typeface="Calibri" panose="020F0502020204030204" pitchFamily="34" charset="0"/>
                <a:ea typeface="Calibri" panose="020F0502020204030204" pitchFamily="34" charset="0"/>
                <a:cs typeface="Arial" panose="020B0604020202020204" pitchFamily="34" charset="0"/>
              </a:rPr>
              <a:t>Yacov's</a:t>
            </a:r>
            <a:r>
              <a:rPr lang="en-US" sz="1800" b="1" kern="100" dirty="0">
                <a:effectLst/>
                <a:latin typeface="Calibri" panose="020F0502020204030204" pitchFamily="34" charset="0"/>
                <a:ea typeface="Calibri" panose="020F0502020204030204" pitchFamily="34" charset="0"/>
                <a:cs typeface="Arial" panose="020B0604020202020204" pitchFamily="34" charset="0"/>
              </a:rPr>
              <a:t> Dream”					Chapter 29:1-30 	“Yacov Marries Leah and Rachel”</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Chapter 29:31-30:24		“</a:t>
            </a:r>
            <a:r>
              <a:rPr lang="en-US" sz="1800" b="1" kern="100" dirty="0" err="1">
                <a:effectLst/>
                <a:latin typeface="Calibri" panose="020F0502020204030204" pitchFamily="34" charset="0"/>
                <a:ea typeface="Calibri" panose="020F0502020204030204" pitchFamily="34" charset="0"/>
                <a:cs typeface="Arial" panose="020B0604020202020204" pitchFamily="34" charset="0"/>
              </a:rPr>
              <a:t>Yacov's</a:t>
            </a:r>
            <a:r>
              <a:rPr lang="en-US" sz="1800" b="1" kern="100" dirty="0">
                <a:effectLst/>
                <a:latin typeface="Calibri" panose="020F0502020204030204" pitchFamily="34" charset="0"/>
                <a:ea typeface="Calibri" panose="020F0502020204030204" pitchFamily="34" charset="0"/>
                <a:cs typeface="Arial" panose="020B0604020202020204" pitchFamily="34" charset="0"/>
              </a:rPr>
              <a:t> Children”					Chapter 30:25-43	“</a:t>
            </a:r>
            <a:r>
              <a:rPr lang="en-US" sz="1800" b="1" kern="100" dirty="0" err="1">
                <a:effectLst/>
                <a:latin typeface="Calibri" panose="020F0502020204030204" pitchFamily="34" charset="0"/>
                <a:ea typeface="Calibri" panose="020F0502020204030204" pitchFamily="34" charset="0"/>
                <a:cs typeface="Arial" panose="020B0604020202020204" pitchFamily="34" charset="0"/>
              </a:rPr>
              <a:t>Yacov's</a:t>
            </a:r>
            <a:r>
              <a:rPr lang="en-US" sz="1800" b="1" kern="100" dirty="0">
                <a:effectLst/>
                <a:latin typeface="Calibri" panose="020F0502020204030204" pitchFamily="34" charset="0"/>
                <a:ea typeface="Calibri" panose="020F0502020204030204" pitchFamily="34" charset="0"/>
                <a:cs typeface="Arial" panose="020B0604020202020204" pitchFamily="34" charset="0"/>
              </a:rPr>
              <a:t> Prosperity”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Chapter 31:1-55			“Yacov Flees from Laban”			Chapter 32:1-3 	“Yacov Fears Esau”</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D103398-7269-7936-85ED-F743E44F8657}"/>
              </a:ext>
            </a:extLst>
          </p:cNvPr>
          <p:cNvSpPr txBox="1"/>
          <p:nvPr/>
        </p:nvSpPr>
        <p:spPr>
          <a:xfrm>
            <a:off x="2539408" y="2682317"/>
            <a:ext cx="7113182" cy="12646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228600">
              <a:lnSpc>
                <a:spcPct val="107000"/>
              </a:lnSpc>
              <a:spcBef>
                <a:spcPts val="0"/>
              </a:spcBef>
              <a:spcAft>
                <a:spcPts val="0"/>
              </a:spcAft>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Haftarah Parashah and Outline</a:t>
            </a: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r>
              <a:rPr lang="en-US" sz="1800" b="1" u="sng" kern="100" dirty="0">
                <a:effectLst/>
                <a:latin typeface="Calibri" panose="020F0502020204030204" pitchFamily="34" charset="0"/>
                <a:ea typeface="Calibri" panose="020F0502020204030204" pitchFamily="34" charset="0"/>
                <a:cs typeface="Arial" panose="020B0604020202020204" pitchFamily="34" charset="0"/>
              </a:rPr>
              <a:t>Hosea 12:12-14:9</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22860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Chapter 12:12- 14		“YHWH's Indictment of Israel and Judah” cont.	</a:t>
            </a:r>
          </a:p>
          <a:p>
            <a:pPr marL="0" marR="0" indent="-22860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Chapter 13:1-16  		“YHWH's Relentless Judgment on Israel”</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22860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Chapter 14:1-	9		“A Plea to Return to YHWH”</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A31E33B-E7F7-C1C6-8AC5-22F5E0274CD9}"/>
              </a:ext>
            </a:extLst>
          </p:cNvPr>
          <p:cNvSpPr txBox="1"/>
          <p:nvPr/>
        </p:nvSpPr>
        <p:spPr>
          <a:xfrm>
            <a:off x="460744" y="4297212"/>
            <a:ext cx="11270511" cy="7745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indent="-228600">
              <a:lnSpc>
                <a:spcPct val="107000"/>
              </a:lnSpc>
              <a:spcBef>
                <a:spcPts val="0"/>
              </a:spcBef>
              <a:spcAft>
                <a:spcPts val="800"/>
              </a:spcAft>
            </a:pPr>
            <a:r>
              <a:rPr lang="en-US" b="1" u="sng" kern="100" dirty="0">
                <a:effectLst/>
                <a:latin typeface="Calibri" panose="020F0502020204030204" pitchFamily="34" charset="0"/>
                <a:ea typeface="Calibri" panose="020F0502020204030204" pitchFamily="34" charset="0"/>
                <a:cs typeface="Arial" panose="020B0604020202020204" pitchFamily="34" charset="0"/>
              </a:rPr>
              <a:t>Gospel Parashah</a:t>
            </a:r>
            <a:r>
              <a:rPr lang="en-US" b="1" kern="100" dirty="0">
                <a:effectLst/>
                <a:latin typeface="Calibri" panose="020F0502020204030204" pitchFamily="34" charset="0"/>
                <a:ea typeface="Calibri" panose="020F0502020204030204" pitchFamily="34" charset="0"/>
                <a:cs typeface="Arial" panose="020B0604020202020204" pitchFamily="34" charset="0"/>
              </a:rPr>
              <a:t>		</a:t>
            </a:r>
            <a:r>
              <a:rPr lang="en-US" b="1" u="sng" kern="100" dirty="0">
                <a:effectLst/>
                <a:latin typeface="Calibri" panose="020F0502020204030204" pitchFamily="34" charset="0"/>
                <a:ea typeface="Calibri" panose="020F0502020204030204" pitchFamily="34" charset="0"/>
                <a:cs typeface="Arial" panose="020B0604020202020204" pitchFamily="34" charset="0"/>
              </a:rPr>
              <a:t>John 1:41-51</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457200" marR="0" indent="-22860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Arial" panose="020B0604020202020204" pitchFamily="34" charset="0"/>
              </a:rPr>
              <a:t>Chapter 1:41-42		“Yeshua Calls the First Disciples”	Chapter 1:43-51	“Yeshua Calls Philip and Nathanael”</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73ED681-AE48-D586-64EB-0D46CE880B01}"/>
              </a:ext>
            </a:extLst>
          </p:cNvPr>
          <p:cNvSpPr txBox="1"/>
          <p:nvPr/>
        </p:nvSpPr>
        <p:spPr>
          <a:xfrm>
            <a:off x="626403" y="5360384"/>
            <a:ext cx="10939185" cy="1138773"/>
          </a:xfrm>
          <a:prstGeom prst="rect">
            <a:avLst/>
          </a:prstGeom>
          <a:ln w="76200">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rPr>
              <a:t>During today’s Torah Parashah discussions consider: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rPr>
              <a:t>Where is Yeshua?    	How is this relevant to us today?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rPr>
              <a:t>What does this tell us about YHWH and his character?</a:t>
            </a:r>
          </a:p>
        </p:txBody>
      </p:sp>
    </p:spTree>
    <p:extLst>
      <p:ext uri="{BB962C8B-B14F-4D97-AF65-F5344CB8AC3E}">
        <p14:creationId xmlns:p14="http://schemas.microsoft.com/office/powerpoint/2010/main" val="190092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60</TotalTime>
  <Words>1753</Words>
  <Application>Microsoft Office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Corbel</vt:lpstr>
      <vt:lpstr>Segoe UI Emoji</vt:lpstr>
      <vt:lpstr>Tenorite </vt:lpstr>
      <vt:lpstr>Verdana</vt:lpstr>
      <vt:lpstr>Parallax</vt:lpstr>
      <vt:lpstr>TORAH PARASHAH  #7 “VAYETZE”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TORAH PARASHAH  #7 “VAYETZE”</dc:title>
  <dc:creator>David Fairall</dc:creator>
  <cp:lastModifiedBy>David Fairall</cp:lastModifiedBy>
  <cp:revision>9</cp:revision>
  <dcterms:created xsi:type="dcterms:W3CDTF">2023-11-24T18:25:43Z</dcterms:created>
  <dcterms:modified xsi:type="dcterms:W3CDTF">2023-11-24T19:26:24Z</dcterms:modified>
</cp:coreProperties>
</file>