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8" r:id="rId3"/>
    <p:sldId id="267" r:id="rId4"/>
    <p:sldId id="266" r:id="rId5"/>
    <p:sldId id="265" r:id="rId6"/>
    <p:sldId id="262" r:id="rId7"/>
    <p:sldId id="261" r:id="rId8"/>
    <p:sldId id="260" r:id="rId9"/>
    <p:sldId id="259" r:id="rId10"/>
    <p:sldId id="258" r:id="rId11"/>
    <p:sldId id="269"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1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10/27/2023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10/27/2023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10/27/2023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camels on a hill&#10;&#10;Description automatically generated">
            <a:extLst>
              <a:ext uri="{FF2B5EF4-FFF2-40B4-BE49-F238E27FC236}">
                <a16:creationId xmlns:a16="http://schemas.microsoft.com/office/drawing/2014/main" id="{F5B4C8AC-73E8-B8A3-0A60-086FEB799289}"/>
              </a:ext>
            </a:extLst>
          </p:cNvPr>
          <p:cNvPicPr>
            <a:picLocks noChangeAspect="1"/>
          </p:cNvPicPr>
          <p:nvPr/>
        </p:nvPicPr>
        <p:blipFill rotWithShape="1">
          <a:blip r:embed="rId2"/>
          <a:srcRect t="38311" r="-1" b="-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4" name="Title 1">
            <a:extLst>
              <a:ext uri="{FF2B5EF4-FFF2-40B4-BE49-F238E27FC236}">
                <a16:creationId xmlns:a16="http://schemas.microsoft.com/office/drawing/2014/main" id="{1421272E-5643-E5FC-591D-33D7B1CB5042}"/>
              </a:ext>
            </a:extLst>
          </p:cNvPr>
          <p:cNvSpPr>
            <a:spLocks noGrp="1"/>
          </p:cNvSpPr>
          <p:nvPr>
            <p:ph type="ctrTitle"/>
          </p:nvPr>
        </p:nvSpPr>
        <p:spPr>
          <a:xfrm>
            <a:off x="892199" y="4854346"/>
            <a:ext cx="10407602" cy="868026"/>
          </a:xfrm>
        </p:spPr>
        <p:style>
          <a:lnRef idx="1">
            <a:schemeClr val="accent1"/>
          </a:lnRef>
          <a:fillRef idx="3">
            <a:schemeClr val="accent1"/>
          </a:fillRef>
          <a:effectRef idx="2">
            <a:schemeClr val="accent1"/>
          </a:effectRef>
          <a:fontRef idx="minor">
            <a:schemeClr val="lt1"/>
          </a:fontRef>
        </p:style>
        <p:txBody>
          <a:bodyPr>
            <a:normAutofit/>
          </a:bodyPr>
          <a:lstStyle/>
          <a:p>
            <a:pPr algn="ctr">
              <a:lnSpc>
                <a:spcPct val="90000"/>
              </a:lnSpc>
            </a:pPr>
            <a:r>
              <a:rPr lang="en-US" sz="2800" b="1" dirty="0">
                <a:solidFill>
                  <a:schemeClr val="tx1"/>
                </a:solidFill>
              </a:rPr>
              <a:t>TORAH PARASHAH #3 </a:t>
            </a:r>
            <a:br>
              <a:rPr lang="en-US" sz="2800" b="1" dirty="0">
                <a:solidFill>
                  <a:schemeClr val="tx1"/>
                </a:solidFill>
              </a:rPr>
            </a:br>
            <a:r>
              <a:rPr lang="en-US" sz="2800" b="1" dirty="0">
                <a:solidFill>
                  <a:schemeClr val="tx1"/>
                </a:solidFill>
              </a:rPr>
              <a:t>“LECH LECHA”</a:t>
            </a:r>
          </a:p>
        </p:txBody>
      </p:sp>
      <p:sp>
        <p:nvSpPr>
          <p:cNvPr id="5" name="Subtitle 2">
            <a:extLst>
              <a:ext uri="{FF2B5EF4-FFF2-40B4-BE49-F238E27FC236}">
                <a16:creationId xmlns:a16="http://schemas.microsoft.com/office/drawing/2014/main" id="{A6C48E8A-692F-8E41-BC47-4FEA58432653}"/>
              </a:ext>
            </a:extLst>
          </p:cNvPr>
          <p:cNvSpPr>
            <a:spLocks noGrp="1"/>
          </p:cNvSpPr>
          <p:nvPr>
            <p:ph type="subTitle" idx="1"/>
          </p:nvPr>
        </p:nvSpPr>
        <p:spPr>
          <a:xfrm>
            <a:off x="892199" y="5722374"/>
            <a:ext cx="10407602" cy="487924"/>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b="1" dirty="0">
                <a:solidFill>
                  <a:schemeClr val="tx1"/>
                </a:solidFill>
              </a:rPr>
              <a:t>B’reisheet 12:1 – 17:27		Isaiah 40:27 – 41:16		JOHN 8:51 - 58  </a:t>
            </a:r>
          </a:p>
        </p:txBody>
      </p:sp>
      <p:sp>
        <p:nvSpPr>
          <p:cNvPr id="1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895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078C5-AFFC-6A2E-3B4A-01683BDE4C34}"/>
              </a:ext>
            </a:extLst>
          </p:cNvPr>
          <p:cNvSpPr txBox="1"/>
          <p:nvPr/>
        </p:nvSpPr>
        <p:spPr>
          <a:xfrm>
            <a:off x="156017" y="590915"/>
            <a:ext cx="5624549" cy="56761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Arial" panose="020B0604020202020204" pitchFamily="34" charset="0"/>
              </a:rPr>
              <a:t> Haftarah </a:t>
            </a:r>
            <a:r>
              <a:rPr lang="en-US" sz="2000" b="1" u="sng" dirty="0">
                <a:effectLst/>
                <a:latin typeface="Calibri" panose="020F0502020204030204" pitchFamily="34" charset="0"/>
                <a:ea typeface="Calibri" panose="020F0502020204030204" pitchFamily="34" charset="0"/>
                <a:cs typeface="Calibri" panose="020F0502020204030204" pitchFamily="34" charset="0"/>
              </a:rPr>
              <a:t>Parashah Questions for Discussion </a:t>
            </a:r>
            <a:r>
              <a:rPr lang="en-US" sz="2000" b="1" dirty="0">
                <a:effectLst/>
                <a:latin typeface="Calibri" panose="020F0502020204030204" pitchFamily="34" charset="0"/>
                <a:ea typeface="Calibri" panose="020F0502020204030204" pitchFamily="34" charset="0"/>
                <a:cs typeface="Arial" panose="020B0604020202020204" pitchFamily="34" charset="0"/>
              </a:rPr>
              <a:t>	</a:t>
            </a:r>
            <a:r>
              <a:rPr lang="en-US" sz="2000" b="1" u="sng" dirty="0">
                <a:effectLst/>
                <a:latin typeface="Calibri" panose="020F0502020204030204" pitchFamily="34" charset="0"/>
                <a:ea typeface="Calibri" panose="020F0502020204030204" pitchFamily="34" charset="0"/>
                <a:cs typeface="Calibri" panose="020F0502020204030204" pitchFamily="34" charset="0"/>
              </a:rPr>
              <a:t>Isaiah 40:27 – 41:16</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Arial" panose="020B0604020202020204" pitchFamily="34" charset="0"/>
              </a:rPr>
              <a:t>Chapter 40 is entitled, “The Greatness of YHWH.” Why should we remember His greatness?</a:t>
            </a: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Arial" panose="020B0604020202020204" pitchFamily="34" charset="0"/>
              </a:rPr>
              <a:t>Identify in chapter 41 what the reader is encouraged to do </a:t>
            </a:r>
            <a:r>
              <a:rPr lang="en-US" sz="2000" i="1" u="sng" dirty="0">
                <a:effectLst/>
                <a:latin typeface="Calibri" panose="020F0502020204030204" pitchFamily="34" charset="0"/>
                <a:ea typeface="Calibri" panose="020F0502020204030204" pitchFamily="34" charset="0"/>
                <a:cs typeface="Arial" panose="020B0604020202020204" pitchFamily="34" charset="0"/>
              </a:rPr>
              <a:t>instead</a:t>
            </a:r>
            <a:r>
              <a:rPr lang="en-US" sz="2000" dirty="0">
                <a:effectLst/>
                <a:latin typeface="Calibri" panose="020F0502020204030204" pitchFamily="34" charset="0"/>
                <a:ea typeface="Calibri" panose="020F0502020204030204" pitchFamily="34" charset="0"/>
                <a:cs typeface="Arial" panose="020B0604020202020204" pitchFamily="34" charset="0"/>
              </a:rPr>
              <a:t> of fearing. </a:t>
            </a:r>
          </a:p>
          <a:p>
            <a:pPr marL="342900" marR="0" lvl="0" indent="-342900">
              <a:lnSpc>
                <a:spcPct val="107000"/>
              </a:lnSpc>
              <a:spcBef>
                <a:spcPts val="0"/>
              </a:spcBef>
              <a:spcAft>
                <a:spcPts val="0"/>
              </a:spcAft>
              <a:buFont typeface="+mj-lt"/>
              <a:buAutoNum type="arabicPeriod"/>
            </a:pP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Isaiah 41:14 states, “Fear not, thou worm Jacob, </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ye men of Israel; I will help thee, saith YHWH, and thy redeemer, the Holy One of Israel.” YHWH repeatedly calls Himself redeemer. Why is that? How can that apply to us today?</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b="1" u="sng" dirty="0">
                <a:effectLst/>
                <a:highlight>
                  <a:srgbClr val="FFFF00"/>
                </a:highlight>
                <a:latin typeface="Calibri" panose="020F0502020204030204" pitchFamily="34" charset="0"/>
                <a:ea typeface="Calibri" panose="020F0502020204030204" pitchFamily="34" charset="0"/>
                <a:cs typeface="Arial" panose="020B0604020202020204" pitchFamily="34" charset="0"/>
              </a:rPr>
              <a:t>Scholar Alert</a:t>
            </a:r>
            <a:r>
              <a:rPr lang="en-US" sz="2000" dirty="0">
                <a:effectLst/>
                <a:latin typeface="Calibri" panose="020F0502020204030204" pitchFamily="34" charset="0"/>
                <a:ea typeface="Calibri" panose="020F0502020204030204" pitchFamily="34" charset="0"/>
                <a:cs typeface="Arial" panose="020B0604020202020204" pitchFamily="34" charset="0"/>
              </a:rPr>
              <a:t>-</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Isaiah 41:16 states, “Thou shalt fan them, and the wind shall carry them away, and the whirlwind shall scatter them: and thou shalt r</a:t>
            </a:r>
            <a:r>
              <a:rPr lang="en-US" sz="2000" i="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ejoice</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 YHWH, </a:t>
            </a:r>
            <a:r>
              <a:rPr lang="en-US"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shalt </a:t>
            </a:r>
            <a:r>
              <a:rPr lang="en-US" sz="2000" i="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glory</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in the Holy One of Israel.” R</a:t>
            </a:r>
            <a:r>
              <a:rPr lang="en-US" sz="2000" dirty="0">
                <a:effectLst/>
                <a:latin typeface="Calibri" panose="020F0502020204030204" pitchFamily="34" charset="0"/>
                <a:ea typeface="Calibri" panose="020F0502020204030204" pitchFamily="34" charset="0"/>
                <a:cs typeface="Arial" panose="020B0604020202020204" pitchFamily="34" charset="0"/>
              </a:rPr>
              <a:t>esearch and discuss the Hebrew words “rejoice” and “glory” in this verse.</a:t>
            </a:r>
          </a:p>
        </p:txBody>
      </p:sp>
      <p:pic>
        <p:nvPicPr>
          <p:cNvPr id="3074" name="Picture 2" descr="James Webb | Hubble Space Telescope To The Heavens">
            <a:extLst>
              <a:ext uri="{FF2B5EF4-FFF2-40B4-BE49-F238E27FC236}">
                <a16:creationId xmlns:a16="http://schemas.microsoft.com/office/drawing/2014/main" id="{F693FE54-DBEA-58B8-8FCB-0111871E4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866" y="95694"/>
            <a:ext cx="6071116" cy="4348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2A616AE-0244-0417-790E-1960A1044A8B}"/>
              </a:ext>
            </a:extLst>
          </p:cNvPr>
          <p:cNvPicPr>
            <a:picLocks noChangeAspect="1"/>
          </p:cNvPicPr>
          <p:nvPr/>
        </p:nvPicPr>
        <p:blipFill>
          <a:blip r:embed="rId3"/>
          <a:stretch>
            <a:fillRect/>
          </a:stretch>
        </p:blipFill>
        <p:spPr>
          <a:xfrm>
            <a:off x="5964865" y="4029740"/>
            <a:ext cx="6223580" cy="2605446"/>
          </a:xfrm>
          <a:prstGeom prst="rect">
            <a:avLst/>
          </a:prstGeom>
        </p:spPr>
      </p:pic>
    </p:spTree>
    <p:extLst>
      <p:ext uri="{BB962C8B-B14F-4D97-AF65-F5344CB8AC3E}">
        <p14:creationId xmlns:p14="http://schemas.microsoft.com/office/powerpoint/2010/main" val="180006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D55CDE-78C3-84EF-D61C-9B61B475FEBC}"/>
              </a:ext>
            </a:extLst>
          </p:cNvPr>
          <p:cNvSpPr txBox="1"/>
          <p:nvPr/>
        </p:nvSpPr>
        <p:spPr>
          <a:xfrm>
            <a:off x="616955" y="250259"/>
            <a:ext cx="11046961" cy="20536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Arial" panose="020B0604020202020204" pitchFamily="34" charset="0"/>
              </a:rPr>
              <a:t>Gospel</a:t>
            </a:r>
            <a:r>
              <a:rPr lang="en-US" sz="2000" b="1" u="sng" dirty="0">
                <a:latin typeface="Calibri" panose="020F0502020204030204" pitchFamily="34" charset="0"/>
                <a:ea typeface="Calibri" panose="020F0502020204030204" pitchFamily="34" charset="0"/>
                <a:cs typeface="Arial" panose="020B0604020202020204" pitchFamily="34" charset="0"/>
              </a:rPr>
              <a:t> Parashah Questions for Discussion</a:t>
            </a:r>
            <a:r>
              <a:rPr lang="en-US" sz="2000" b="1" dirty="0">
                <a:effectLst/>
                <a:latin typeface="Calibri" panose="020F0502020204030204" pitchFamily="34" charset="0"/>
                <a:ea typeface="Calibri" panose="020F0502020204030204" pitchFamily="34" charset="0"/>
                <a:cs typeface="Arial" panose="020B0604020202020204" pitchFamily="34" charset="0"/>
              </a:rPr>
              <a:t>	</a:t>
            </a:r>
            <a:r>
              <a:rPr lang="en-US" sz="2000" b="1" u="sng" dirty="0">
                <a:effectLst/>
                <a:latin typeface="Calibri" panose="020F0502020204030204" pitchFamily="34" charset="0"/>
                <a:ea typeface="Calibri" panose="020F0502020204030204" pitchFamily="34" charset="0"/>
                <a:cs typeface="Calibri" panose="020F0502020204030204" pitchFamily="34" charset="0"/>
              </a:rPr>
              <a:t>John 8:51 – 58</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John 8:51 states, </a:t>
            </a:r>
            <a:r>
              <a:rPr lang="en-US" sz="2000" dirty="0">
                <a:effectLst/>
                <a:latin typeface="Calibri" panose="020F0502020204030204" pitchFamily="34" charset="0"/>
                <a:ea typeface="Times New Roman" panose="02020603050405020304" pitchFamily="18" charset="0"/>
                <a:cs typeface="Arial" panose="020B0604020202020204" pitchFamily="34" charset="0"/>
              </a:rPr>
              <a:t>“Truly, truly, I say to you, if anyone guards My Word, he shall never see death at all.” What does Yeshua mean?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When Yeshua is talking to the Jews, why does He call them liars in verse 55?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Verse 58 states, “Yeshua said unto them, Verily, verily, I say unto you, </a:t>
            </a:r>
            <a:r>
              <a:rPr lang="en-US" sz="2000" b="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Before Abraham was, I am</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What is Yeshua talking about?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6C3BD7C-3A0C-5110-FFED-1525938CBDE5}"/>
              </a:ext>
            </a:extLst>
          </p:cNvPr>
          <p:cNvPicPr>
            <a:picLocks noChangeAspect="1"/>
          </p:cNvPicPr>
          <p:nvPr/>
        </p:nvPicPr>
        <p:blipFill>
          <a:blip r:embed="rId2"/>
          <a:stretch>
            <a:fillRect/>
          </a:stretch>
        </p:blipFill>
        <p:spPr>
          <a:xfrm>
            <a:off x="253597" y="2982528"/>
            <a:ext cx="8273715" cy="3324689"/>
          </a:xfrm>
          <a:prstGeom prst="rect">
            <a:avLst/>
          </a:prstGeom>
        </p:spPr>
      </p:pic>
      <p:pic>
        <p:nvPicPr>
          <p:cNvPr id="8" name="Picture 7">
            <a:extLst>
              <a:ext uri="{FF2B5EF4-FFF2-40B4-BE49-F238E27FC236}">
                <a16:creationId xmlns:a16="http://schemas.microsoft.com/office/drawing/2014/main" id="{E3348A23-F53D-2CD0-E7C9-6910D1AABE49}"/>
              </a:ext>
            </a:extLst>
          </p:cNvPr>
          <p:cNvPicPr>
            <a:picLocks noChangeAspect="1"/>
          </p:cNvPicPr>
          <p:nvPr/>
        </p:nvPicPr>
        <p:blipFill>
          <a:blip r:embed="rId3"/>
          <a:stretch>
            <a:fillRect/>
          </a:stretch>
        </p:blipFill>
        <p:spPr>
          <a:xfrm>
            <a:off x="8676419" y="2509657"/>
            <a:ext cx="3261984" cy="4270432"/>
          </a:xfrm>
          <a:prstGeom prst="rect">
            <a:avLst/>
          </a:prstGeom>
        </p:spPr>
      </p:pic>
    </p:spTree>
    <p:extLst>
      <p:ext uri="{BB962C8B-B14F-4D97-AF65-F5344CB8AC3E}">
        <p14:creationId xmlns:p14="http://schemas.microsoft.com/office/powerpoint/2010/main" val="113568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34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78B3605-FE42-7614-4CAD-8F75757E2AAB}"/>
              </a:ext>
            </a:extLst>
          </p:cNvPr>
          <p:cNvSpPr txBox="1">
            <a:spLocks/>
          </p:cNvSpPr>
          <p:nvPr/>
        </p:nvSpPr>
        <p:spPr>
          <a:xfrm>
            <a:off x="1138237" y="701713"/>
            <a:ext cx="9915525" cy="480131"/>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spAutoFit/>
          </a:bodyPr>
          <a:lstStyle>
            <a:defPPr>
              <a:defRPr lang="en-US"/>
            </a:defPPr>
            <a:lvl1pPr marL="0" algn="l" defTabSz="914400" rtl="0" eaLnBrk="1" latinLnBrk="0" hangingPunct="1">
              <a:lnSpc>
                <a:spcPct val="90000"/>
              </a:lnSpc>
              <a:spcBef>
                <a:spcPct val="0"/>
              </a:spcBef>
              <a:buNone/>
              <a:defRPr sz="44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800" b="1" dirty="0">
                <a:solidFill>
                  <a:schemeClr val="bg1"/>
                </a:solidFill>
                <a:latin typeface="Verdana" panose="020B0604030504040204" pitchFamily="34" charset="0"/>
                <a:ea typeface="Verdana" panose="020B0604030504040204" pitchFamily="34" charset="0"/>
              </a:rPr>
              <a:t> </a:t>
            </a:r>
            <a:r>
              <a:rPr lang="en-US" sz="2800" b="1" dirty="0">
                <a:solidFill>
                  <a:schemeClr val="tx1"/>
                </a:solidFill>
                <a:latin typeface="Verdana" panose="020B0604030504040204" pitchFamily="34" charset="0"/>
                <a:ea typeface="Verdana" panose="020B0604030504040204" pitchFamily="34" charset="0"/>
              </a:rPr>
              <a:t>Blessing Before the Reading of the Torah</a:t>
            </a:r>
            <a:endParaRPr lang="en-US" sz="2800" dirty="0">
              <a:solidFill>
                <a:schemeClr val="tx1"/>
              </a:solidFill>
            </a:endParaRPr>
          </a:p>
        </p:txBody>
      </p:sp>
      <p:sp>
        <p:nvSpPr>
          <p:cNvPr id="3" name="TextBox 2">
            <a:extLst>
              <a:ext uri="{FF2B5EF4-FFF2-40B4-BE49-F238E27FC236}">
                <a16:creationId xmlns:a16="http://schemas.microsoft.com/office/drawing/2014/main" id="{7E56EA11-42AF-B911-3E86-4E98453B4E3B}"/>
              </a:ext>
            </a:extLst>
          </p:cNvPr>
          <p:cNvSpPr txBox="1"/>
          <p:nvPr/>
        </p:nvSpPr>
        <p:spPr>
          <a:xfrm>
            <a:off x="1875359" y="1842817"/>
            <a:ext cx="8228627" cy="3785652"/>
          </a:xfrm>
          <a:prstGeom prst="rect">
            <a:avLst/>
          </a:prstGeom>
          <a:ln w="7620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indent="0" algn="ctr">
              <a:buFont typeface="Arial" panose="020B0604020202020204" pitchFamily="34" charset="0"/>
              <a:buNone/>
              <a:defRPr/>
            </a:pPr>
            <a:endPar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[Leader:]</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r’chu</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et Yah-u-eh ha-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m’vo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the Blessed One</a:t>
            </a:r>
          </a:p>
          <a:p>
            <a:pPr marL="0" indent="0" algn="ctr">
              <a:buFont typeface="Arial" panose="020B0604020202020204" pitchFamily="34" charset="0"/>
              <a:buNone/>
              <a:defRPr/>
            </a:pPr>
            <a:endParaRPr lang="en-US" sz="2000"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ha-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m’vo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-lam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-ed!</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is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the Blessed One, for all eternity</a:t>
            </a:r>
          </a:p>
          <a:p>
            <a:pPr marL="0" indent="0" algn="ctr">
              <a:buFont typeface="Arial" panose="020B0604020202020204" pitchFamily="34" charset="0"/>
              <a:buNone/>
              <a:defRPr/>
            </a:pPr>
            <a:endParaRPr lang="en-US" sz="2000"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[Leader:]</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ha-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m’vo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l’o</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-lam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-ed!</a:t>
            </a:r>
          </a:p>
          <a:p>
            <a:pPr marL="0" indent="0" algn="ctr">
              <a:buFont typeface="Arial" panose="020B0604020202020204" pitchFamily="34" charset="0"/>
              <a:buNone/>
              <a:defRPr/>
            </a:pPr>
            <a:endPar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4554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39A64-0287-0C49-A8C7-474F3AC232D1}"/>
              </a:ext>
            </a:extLst>
          </p:cNvPr>
          <p:cNvSpPr txBox="1"/>
          <p:nvPr/>
        </p:nvSpPr>
        <p:spPr>
          <a:xfrm>
            <a:off x="1687032" y="250785"/>
            <a:ext cx="8817935" cy="6186309"/>
          </a:xfrm>
          <a:prstGeom prst="rect">
            <a:avLst/>
          </a:prstGeom>
          <a:ln w="7620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indent="0" algn="ctr">
              <a:buFont typeface="Arial" panose="020B0604020202020204" pitchFamily="34" charset="0"/>
              <a:buNone/>
              <a:defRPr/>
            </a:pPr>
            <a:endParaRPr lang="en-US" sz="18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E-lo-</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hei</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 me-lech ha-o-lam</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our Elohim, King of the Universe</a:t>
            </a:r>
          </a:p>
          <a:p>
            <a:pPr marL="0" indent="0" algn="ctr">
              <a:buFont typeface="Arial" panose="020B0604020202020204" pitchFamily="34" charset="0"/>
              <a:buNone/>
              <a:defRPr/>
            </a:pPr>
            <a:endPar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sher</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-char </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-nu-mi-</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kol</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ha-a-min</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Who has chosen us from among all peoples</a:t>
            </a:r>
          </a:p>
          <a:p>
            <a:pPr marL="0" indent="0" algn="ctr">
              <a:buFont typeface="Arial" panose="020B0604020202020204" pitchFamily="34" charset="0"/>
              <a:buNone/>
              <a:defRPr/>
            </a:pPr>
            <a:endPar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v’na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-tan la-nu et-To-</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ra</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-to</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And gave us His Torah</a:t>
            </a:r>
          </a:p>
          <a:p>
            <a:pPr marL="0" indent="0" algn="ctr">
              <a:buFont typeface="Arial" panose="020B0604020202020204" pitchFamily="34" charset="0"/>
              <a:buNone/>
              <a:defRPr/>
            </a:pPr>
            <a:endPar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a:t>
            </a:r>
            <a:endParaRPr lang="en-US" sz="2000" b="1" i="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sz="2000" b="1" i="1" dirty="0" err="1">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Font typeface="Arial" panose="020B0604020202020204" pitchFamily="34" charset="0"/>
              <a:buNone/>
              <a:defRPr/>
            </a:pPr>
            <a:r>
              <a:rPr lang="en-US" sz="2000" b="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(Baruch </a:t>
            </a:r>
            <a:r>
              <a:rPr lang="en-US" sz="20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Sh’mo</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 His Name   </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Font typeface="Arial" panose="020B0604020202020204" pitchFamily="34" charset="0"/>
              <a:buNone/>
              <a:defRPr/>
            </a:pP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no-</a:t>
            </a:r>
            <a:r>
              <a:rPr lang="en-US" sz="2000" b="1" dirty="0" err="1">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tein</a:t>
            </a:r>
            <a:r>
              <a:rPr lang="en-US" sz="2000" b="1" dirty="0">
                <a:solidFill>
                  <a:schemeClr val="accent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ha-torah. </a:t>
            </a:r>
          </a:p>
          <a:p>
            <a:pPr marL="0" indent="0" algn="ctr">
              <a:buFont typeface="Arial" panose="020B0604020202020204" pitchFamily="34" charset="0"/>
              <a:buNone/>
              <a:defRPr/>
            </a:pPr>
            <a:r>
              <a:rPr lang="en-US" sz="2000" b="1" i="1" dirty="0">
                <a:solidFill>
                  <a:schemeClr val="accent3">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Giver of the Torah!</a:t>
            </a:r>
          </a:p>
          <a:p>
            <a:pPr marL="0" indent="0" algn="ctr">
              <a:buFont typeface="Arial" panose="020B0604020202020204" pitchFamily="34" charset="0"/>
              <a:buNone/>
              <a:defRPr/>
            </a:pPr>
            <a:r>
              <a:rPr lang="en-US" sz="2000" b="1" dirty="0">
                <a:solidFill>
                  <a:srgbClr val="7030A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a:t>
            </a:r>
            <a:r>
              <a:rPr lang="en-US" sz="2000"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mein</a:t>
            </a:r>
            <a:r>
              <a:rPr lang="en-US"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Font typeface="Arial" panose="020B0604020202020204" pitchFamily="34" charset="0"/>
              <a:buNone/>
              <a:defRPr/>
            </a:pPr>
            <a:endParaRPr lang="en-US" dirty="0"/>
          </a:p>
        </p:txBody>
      </p:sp>
    </p:spTree>
    <p:extLst>
      <p:ext uri="{BB962C8B-B14F-4D97-AF65-F5344CB8AC3E}">
        <p14:creationId xmlns:p14="http://schemas.microsoft.com/office/powerpoint/2010/main" val="41506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D9DA9B6-D080-4105-280C-710E5A575689}"/>
              </a:ext>
            </a:extLst>
          </p:cNvPr>
          <p:cNvSpPr txBox="1">
            <a:spLocks/>
          </p:cNvSpPr>
          <p:nvPr/>
        </p:nvSpPr>
        <p:spPr>
          <a:xfrm>
            <a:off x="816816" y="253545"/>
            <a:ext cx="10377495" cy="480131"/>
          </a:xfrm>
          <a:prstGeom prst="rect">
            <a:avLst/>
          </a:prstGeom>
          <a:ln w="76200">
            <a:solidFill>
              <a:schemeClr val="tx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spAutoFit/>
          </a:bodyPr>
          <a:lstStyle>
            <a:lvl1pPr algn="l" defTabSz="914400" rtl="0" eaLnBrk="1" latinLnBrk="0" hangingPunct="1">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90000"/>
              </a:lnSpc>
              <a:spcAft>
                <a:spcPts val="600"/>
              </a:spcAft>
              <a:tabLst>
                <a:tab pos="3030538" algn="l"/>
              </a:tabLst>
            </a:pPr>
            <a:r>
              <a:rPr lang="en-US" sz="2800" b="1" dirty="0">
                <a:ln w="3175" cmpd="sng">
                  <a:noFill/>
                </a:ln>
                <a:solidFill>
                  <a:schemeClr val="tx1"/>
                </a:solidFill>
                <a:latin typeface="+mj-lt"/>
                <a:ea typeface="+mj-ea"/>
                <a:cs typeface="+mj-cs"/>
              </a:rPr>
              <a:t>TODAY’S TORAH READING B’reisheet 12:1 - 20    </a:t>
            </a:r>
            <a:endParaRPr lang="en-US" sz="4000" dirty="0">
              <a:solidFill>
                <a:schemeClr val="tx1"/>
              </a:solidFill>
            </a:endParaRPr>
          </a:p>
        </p:txBody>
      </p:sp>
      <p:sp>
        <p:nvSpPr>
          <p:cNvPr id="4" name="TextBox 3">
            <a:extLst>
              <a:ext uri="{FF2B5EF4-FFF2-40B4-BE49-F238E27FC236}">
                <a16:creationId xmlns:a16="http://schemas.microsoft.com/office/drawing/2014/main" id="{AD74CF20-F067-B203-8D8A-1DBB69199BB9}"/>
              </a:ext>
            </a:extLst>
          </p:cNvPr>
          <p:cNvSpPr txBox="1"/>
          <p:nvPr/>
        </p:nvSpPr>
        <p:spPr>
          <a:xfrm>
            <a:off x="816816" y="1510916"/>
            <a:ext cx="10377495"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lgn="l" rtl="0"/>
            <a:r>
              <a:rPr lang="en-US" dirty="0">
                <a:solidFill>
                  <a:schemeClr val="tx1"/>
                </a:solidFill>
                <a:latin typeface="Verdana" panose="020B0604030504040204" pitchFamily="34" charset="0"/>
              </a:rPr>
              <a:t>(</a:t>
            </a:r>
            <a:r>
              <a:rPr lang="en-US" dirty="0">
                <a:solidFill>
                  <a:schemeClr val="tx1"/>
                </a:solidFill>
                <a:latin typeface="Verdana" panose="020B0604030504040204" pitchFamily="34" charset="0"/>
                <a:sym typeface="Wingdings" panose="05000000000000000000" pitchFamily="2" charset="2"/>
              </a:rPr>
              <a:t>1)</a:t>
            </a:r>
            <a:r>
              <a:rPr lang="en-US" sz="1800" i="0" u="none" strike="noStrike" baseline="0" dirty="0">
                <a:solidFill>
                  <a:schemeClr val="tx1"/>
                </a:solidFill>
                <a:latin typeface="Verdana" panose="020B0604030504040204" pitchFamily="34" charset="0"/>
              </a:rPr>
              <a:t>  Now </a:t>
            </a:r>
            <a:r>
              <a:rPr lang="en-US" dirty="0">
                <a:solidFill>
                  <a:schemeClr val="tx1"/>
                </a:solidFill>
                <a:latin typeface="Verdana" panose="020B0604030504040204" pitchFamily="34" charset="0"/>
              </a:rPr>
              <a:t>YHWH</a:t>
            </a:r>
            <a:r>
              <a:rPr lang="en-US" sz="1800" i="0" u="none" strike="noStrike" baseline="0" dirty="0">
                <a:solidFill>
                  <a:schemeClr val="tx1"/>
                </a:solidFill>
                <a:latin typeface="Verdana" panose="020B0604030504040204" pitchFamily="34" charset="0"/>
              </a:rPr>
              <a:t> said unto Abram: 'Get thee out of thy country, and from thy kindred, and from thy father's house, unto the land that I will show thee. (2) And I will make of thee a great nation, and I will bless thee, and make thy name great; and be thou a blessing. (3) And I will bless them that bless thee, and him that </a:t>
            </a:r>
            <a:r>
              <a:rPr lang="en-US" sz="1800" i="0" u="none" strike="noStrike" baseline="0" dirty="0" err="1">
                <a:solidFill>
                  <a:schemeClr val="tx1"/>
                </a:solidFill>
                <a:latin typeface="Verdana" panose="020B0604030504040204" pitchFamily="34" charset="0"/>
              </a:rPr>
              <a:t>curseth</a:t>
            </a:r>
            <a:r>
              <a:rPr lang="en-US" sz="1800" i="0" u="none" strike="noStrike" baseline="0" dirty="0">
                <a:solidFill>
                  <a:schemeClr val="tx1"/>
                </a:solidFill>
                <a:latin typeface="Verdana" panose="020B0604030504040204" pitchFamily="34" charset="0"/>
              </a:rPr>
              <a:t> thee will I curse; and in thee shall all the families of the earth be blessed.’ (4) So Abram went, as </a:t>
            </a:r>
            <a:r>
              <a:rPr lang="en-US" dirty="0">
                <a:solidFill>
                  <a:schemeClr val="tx1"/>
                </a:solidFill>
                <a:latin typeface="Verdana" panose="020B0604030504040204" pitchFamily="34" charset="0"/>
              </a:rPr>
              <a:t>YHWH</a:t>
            </a:r>
            <a:r>
              <a:rPr lang="en-US" sz="1800" i="0" u="none" strike="noStrike" baseline="0" dirty="0">
                <a:solidFill>
                  <a:schemeClr val="tx1"/>
                </a:solidFill>
                <a:latin typeface="Verdana" panose="020B0604030504040204" pitchFamily="34" charset="0"/>
              </a:rPr>
              <a:t> had spoken unto him; and Lot went with him; and Abram was seventy and five years old when he departed out of Haran. </a:t>
            </a:r>
            <a:r>
              <a:rPr lang="en-US" dirty="0">
                <a:solidFill>
                  <a:schemeClr val="tx1"/>
                </a:solidFill>
                <a:latin typeface="Verdana" panose="020B0604030504040204" pitchFamily="34" charset="0"/>
              </a:rPr>
              <a:t>(</a:t>
            </a:r>
            <a:r>
              <a:rPr lang="en-US" sz="1800" i="0" u="none" strike="noStrike" baseline="0" dirty="0">
                <a:solidFill>
                  <a:schemeClr val="tx1"/>
                </a:solidFill>
                <a:latin typeface="Verdana" panose="020B0604030504040204" pitchFamily="34" charset="0"/>
              </a:rPr>
              <a:t>5) And Abram took Sarai his wife, and Lot his brother's son, and all their substance that they had gathered, and the souls that they had gotten in Haran; and they went forth to go into the land of Canaan; and into the land of Canaan, they came. (6) And Abram passed through the land unto the place of Shechem, unto the terebinth of Moreh. And the Canaanite was then in the land. (7) And </a:t>
            </a:r>
            <a:r>
              <a:rPr lang="en-US" dirty="0">
                <a:solidFill>
                  <a:schemeClr val="tx1"/>
                </a:solidFill>
                <a:latin typeface="Verdana" panose="020B0604030504040204" pitchFamily="34" charset="0"/>
              </a:rPr>
              <a:t>YHWH</a:t>
            </a:r>
            <a:r>
              <a:rPr lang="en-US" sz="1800" i="0" u="none" strike="noStrike" baseline="0" dirty="0">
                <a:solidFill>
                  <a:schemeClr val="tx1"/>
                </a:solidFill>
                <a:latin typeface="Verdana" panose="020B0604030504040204" pitchFamily="34" charset="0"/>
              </a:rPr>
              <a:t> appeared unto Abram and said: 'Unto thy seed will I give this land'; and he </a:t>
            </a:r>
            <a:r>
              <a:rPr lang="en-US" sz="1800" i="0" u="none" strike="noStrike" baseline="0" dirty="0" err="1">
                <a:solidFill>
                  <a:schemeClr val="tx1"/>
                </a:solidFill>
                <a:latin typeface="Verdana" panose="020B0604030504040204" pitchFamily="34" charset="0"/>
              </a:rPr>
              <a:t>builded</a:t>
            </a:r>
            <a:r>
              <a:rPr lang="en-US" sz="1800" i="0" u="none" strike="noStrike" baseline="0" dirty="0">
                <a:solidFill>
                  <a:schemeClr val="tx1"/>
                </a:solidFill>
                <a:latin typeface="Verdana" panose="020B0604030504040204" pitchFamily="34" charset="0"/>
              </a:rPr>
              <a:t> there an altar unto </a:t>
            </a:r>
            <a:r>
              <a:rPr lang="en-US" dirty="0">
                <a:solidFill>
                  <a:schemeClr val="tx1"/>
                </a:solidFill>
                <a:latin typeface="Verdana" panose="020B0604030504040204" pitchFamily="34" charset="0"/>
              </a:rPr>
              <a:t>YHWH</a:t>
            </a:r>
            <a:r>
              <a:rPr lang="en-US" sz="1800" i="0" u="none" strike="noStrike" baseline="0" dirty="0">
                <a:solidFill>
                  <a:schemeClr val="tx1"/>
                </a:solidFill>
                <a:latin typeface="Verdana" panose="020B0604030504040204" pitchFamily="34" charset="0"/>
              </a:rPr>
              <a:t>, who appeared unto him. (8) And he removed from thence unto the mountain on the east of Beth-</a:t>
            </a:r>
            <a:r>
              <a:rPr lang="en-US" sz="1800" i="0" u="none" strike="noStrike" baseline="0" dirty="0" err="1">
                <a:solidFill>
                  <a:schemeClr val="tx1"/>
                </a:solidFill>
                <a:latin typeface="Verdana" panose="020B0604030504040204" pitchFamily="34" charset="0"/>
              </a:rPr>
              <a:t>el</a:t>
            </a:r>
            <a:r>
              <a:rPr lang="en-US" sz="1800" i="0" u="none" strike="noStrike" baseline="0" dirty="0">
                <a:solidFill>
                  <a:schemeClr val="tx1"/>
                </a:solidFill>
                <a:latin typeface="Verdana" panose="020B0604030504040204" pitchFamily="34" charset="0"/>
              </a:rPr>
              <a:t>, and pitched his tent, having Beth-</a:t>
            </a:r>
            <a:r>
              <a:rPr lang="en-US" sz="1800" i="0" u="none" strike="noStrike" baseline="0" dirty="0" err="1">
                <a:solidFill>
                  <a:schemeClr val="tx1"/>
                </a:solidFill>
                <a:latin typeface="Verdana" panose="020B0604030504040204" pitchFamily="34" charset="0"/>
              </a:rPr>
              <a:t>el</a:t>
            </a:r>
            <a:r>
              <a:rPr lang="en-US" sz="1800" i="0" u="none" strike="noStrike" baseline="0" dirty="0">
                <a:solidFill>
                  <a:schemeClr val="tx1"/>
                </a:solidFill>
                <a:latin typeface="Verdana" panose="020B0604030504040204" pitchFamily="34" charset="0"/>
              </a:rPr>
              <a:t> on the west, and Ai on the east; and he </a:t>
            </a:r>
            <a:r>
              <a:rPr lang="en-US" sz="1800" i="0" u="none" strike="noStrike" baseline="0" dirty="0" err="1">
                <a:solidFill>
                  <a:schemeClr val="tx1"/>
                </a:solidFill>
                <a:latin typeface="Verdana" panose="020B0604030504040204" pitchFamily="34" charset="0"/>
              </a:rPr>
              <a:t>builded</a:t>
            </a:r>
            <a:r>
              <a:rPr lang="en-US" sz="1800" i="0" u="none" strike="noStrike" baseline="0" dirty="0">
                <a:solidFill>
                  <a:schemeClr val="tx1"/>
                </a:solidFill>
                <a:latin typeface="Verdana" panose="020B0604030504040204" pitchFamily="34" charset="0"/>
              </a:rPr>
              <a:t> there an altar unto </a:t>
            </a:r>
            <a:r>
              <a:rPr lang="en-US" dirty="0">
                <a:solidFill>
                  <a:schemeClr val="tx1"/>
                </a:solidFill>
                <a:latin typeface="Verdana" panose="020B0604030504040204" pitchFamily="34" charset="0"/>
              </a:rPr>
              <a:t>YHWH</a:t>
            </a:r>
            <a:r>
              <a:rPr lang="en-US" sz="1800" i="0" u="none" strike="noStrike" baseline="0" dirty="0">
                <a:solidFill>
                  <a:schemeClr val="tx1"/>
                </a:solidFill>
                <a:latin typeface="Verdana" panose="020B0604030504040204" pitchFamily="34" charset="0"/>
              </a:rPr>
              <a:t>, and called upon the name of </a:t>
            </a:r>
            <a:r>
              <a:rPr lang="en-US" dirty="0">
                <a:solidFill>
                  <a:schemeClr val="tx1"/>
                </a:solidFill>
                <a:latin typeface="Verdana" panose="020B0604030504040204" pitchFamily="34" charset="0"/>
              </a:rPr>
              <a:t>YHWH</a:t>
            </a:r>
            <a:r>
              <a:rPr lang="en-US" sz="1800" i="0" u="none" strike="noStrike" baseline="0" dirty="0">
                <a:solidFill>
                  <a:schemeClr val="tx1"/>
                </a:solidFill>
                <a:latin typeface="Verdana" panose="020B0604030504040204" pitchFamily="34" charset="0"/>
              </a:rPr>
              <a:t>. (9) And Abram journeyed, going on still toward the South. </a:t>
            </a:r>
            <a:endParaRPr lang="en-US" dirty="0">
              <a:solidFill>
                <a:schemeClr val="tx1"/>
              </a:solidFill>
            </a:endParaRPr>
          </a:p>
        </p:txBody>
      </p:sp>
    </p:spTree>
    <p:extLst>
      <p:ext uri="{BB962C8B-B14F-4D97-AF65-F5344CB8AC3E}">
        <p14:creationId xmlns:p14="http://schemas.microsoft.com/office/powerpoint/2010/main" val="83918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D4D7D3E-42FF-461E-35A7-04007FE04442}"/>
              </a:ext>
            </a:extLst>
          </p:cNvPr>
          <p:cNvSpPr txBox="1">
            <a:spLocks/>
          </p:cNvSpPr>
          <p:nvPr/>
        </p:nvSpPr>
        <p:spPr>
          <a:xfrm>
            <a:off x="816816" y="253545"/>
            <a:ext cx="10377495" cy="480131"/>
          </a:xfrm>
          <a:prstGeom prst="rect">
            <a:avLst/>
          </a:prstGeom>
          <a:ln w="76200">
            <a:solidFill>
              <a:schemeClr val="tx1"/>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spAutoFit/>
          </a:bodyPr>
          <a:lstStyle>
            <a:lvl1pPr algn="l" defTabSz="914400" rtl="0" eaLnBrk="1" latinLnBrk="0" hangingPunct="1">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90000"/>
              </a:lnSpc>
              <a:spcAft>
                <a:spcPts val="600"/>
              </a:spcAft>
              <a:tabLst>
                <a:tab pos="3030538" algn="l"/>
              </a:tabLst>
            </a:pPr>
            <a:r>
              <a:rPr lang="en-US" sz="2800" b="1" dirty="0">
                <a:ln w="3175" cmpd="sng">
                  <a:noFill/>
                </a:ln>
                <a:solidFill>
                  <a:schemeClr val="tx1"/>
                </a:solidFill>
                <a:latin typeface="+mj-lt"/>
                <a:ea typeface="+mj-ea"/>
                <a:cs typeface="+mj-cs"/>
              </a:rPr>
              <a:t>TODAY’S TORAH READING B’reisheet 12:1 - 20    </a:t>
            </a:r>
            <a:endParaRPr lang="en-US" sz="4000" dirty="0">
              <a:solidFill>
                <a:schemeClr val="tx1"/>
              </a:solidFill>
            </a:endParaRPr>
          </a:p>
        </p:txBody>
      </p:sp>
      <p:sp>
        <p:nvSpPr>
          <p:cNvPr id="4" name="TextBox 3">
            <a:extLst>
              <a:ext uri="{FF2B5EF4-FFF2-40B4-BE49-F238E27FC236}">
                <a16:creationId xmlns:a16="http://schemas.microsoft.com/office/drawing/2014/main" id="{7BA6D6BB-58BD-4FF6-7656-40C871B3402B}"/>
              </a:ext>
            </a:extLst>
          </p:cNvPr>
          <p:cNvSpPr txBox="1"/>
          <p:nvPr/>
        </p:nvSpPr>
        <p:spPr>
          <a:xfrm>
            <a:off x="1306033" y="1108155"/>
            <a:ext cx="9579934" cy="53553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lgn="l" rtl="0"/>
            <a:r>
              <a:rPr lang="en-US" dirty="0">
                <a:solidFill>
                  <a:schemeClr val="tx1"/>
                </a:solidFill>
                <a:latin typeface="Verdana" panose="020B0604030504040204" pitchFamily="34" charset="0"/>
              </a:rPr>
              <a:t>(</a:t>
            </a:r>
            <a:r>
              <a:rPr lang="en-US" sz="1800" b="0" i="0" u="none" strike="noStrike" baseline="0" dirty="0">
                <a:solidFill>
                  <a:schemeClr val="tx1"/>
                </a:solidFill>
                <a:latin typeface="Verdana" panose="020B0604030504040204" pitchFamily="34" charset="0"/>
              </a:rPr>
              <a:t>10) And there was a famine in the land; and Abram went down into Egypt to sojourn there; for the famine was sore in the land. (11) And it came to pass, when he was come near to enter into Egypt, that he said unto Sarai his wife: 'Behold now, I know that thou art a fair woman to look upon. (12) And it will come to pass, when the Egyptians shall see thee, that they will say: This is his wife; and they will kill me, but thee they will keep alive. (13) Say, I pray thee, thou art my sister; that it may be well with me for thy sake, and that my soul may live because of thee.’ (14) And it came to pass, that, when Abram was come into Egypt, the Egyptians beheld the woman that she was very fair. (15) And the princes of Pharaoh saw her</a:t>
            </a:r>
            <a:r>
              <a:rPr lang="en-US" dirty="0">
                <a:solidFill>
                  <a:schemeClr val="tx1"/>
                </a:solidFill>
                <a:latin typeface="Verdana" panose="020B0604030504040204" pitchFamily="34" charset="0"/>
              </a:rPr>
              <a:t> </a:t>
            </a:r>
            <a:r>
              <a:rPr lang="en-US" sz="1800" b="0" i="0" u="none" strike="noStrike" baseline="0" dirty="0">
                <a:solidFill>
                  <a:schemeClr val="tx1"/>
                </a:solidFill>
                <a:latin typeface="Verdana" panose="020B0604030504040204" pitchFamily="34" charset="0"/>
              </a:rPr>
              <a:t>and praised her to Pharaoh; and the woman was taken into Pharaoh's house. (16) And he dealt well with Abram for her sake; and he had sheep, and oxen, and he-asses, and men-servants, and maid-servants, and she-asses, and camels. (17) And </a:t>
            </a:r>
            <a:r>
              <a:rPr lang="en-US" dirty="0">
                <a:solidFill>
                  <a:schemeClr val="tx1"/>
                </a:solidFill>
                <a:latin typeface="Verdana" panose="020B0604030504040204" pitchFamily="34" charset="0"/>
              </a:rPr>
              <a:t>YHWH</a:t>
            </a:r>
            <a:r>
              <a:rPr lang="en-US" sz="1800" b="0" i="0" u="none" strike="noStrike" baseline="0" dirty="0">
                <a:solidFill>
                  <a:schemeClr val="tx1"/>
                </a:solidFill>
                <a:latin typeface="Verdana" panose="020B0604030504040204" pitchFamily="34" charset="0"/>
              </a:rPr>
              <a:t> plagued Pharaoh and his house with great plagues because of Sarai Abram's wife. (18) And Pharaoh called Abram, and said: 'What is this that thou hast done unto me? why didst thou not tell me that she was thy wife? (19) Why </a:t>
            </a:r>
            <a:r>
              <a:rPr lang="en-US" sz="1800" b="0" i="0" u="none" strike="noStrike" baseline="0" dirty="0" err="1">
                <a:solidFill>
                  <a:schemeClr val="tx1"/>
                </a:solidFill>
                <a:latin typeface="Verdana" panose="020B0604030504040204" pitchFamily="34" charset="0"/>
              </a:rPr>
              <a:t>saidst</a:t>
            </a:r>
            <a:r>
              <a:rPr lang="en-US" sz="1800" b="0" i="0" u="none" strike="noStrike" baseline="0" dirty="0">
                <a:solidFill>
                  <a:schemeClr val="tx1"/>
                </a:solidFill>
                <a:latin typeface="Verdana" panose="020B0604030504040204" pitchFamily="34" charset="0"/>
              </a:rPr>
              <a:t> thou: She is my sister? so that I took her to be my wife; now therefore behold thy wife, take her, and go thy way.’ (20) And Pharaoh gave men charge concerning him; and they brought him on the way, and his wife, and all that he had. </a:t>
            </a:r>
            <a:endParaRPr lang="en-US" dirty="0">
              <a:solidFill>
                <a:schemeClr val="tx1"/>
              </a:solidFill>
            </a:endParaRPr>
          </a:p>
        </p:txBody>
      </p:sp>
    </p:spTree>
    <p:extLst>
      <p:ext uri="{BB962C8B-B14F-4D97-AF65-F5344CB8AC3E}">
        <p14:creationId xmlns:p14="http://schemas.microsoft.com/office/powerpoint/2010/main" val="209628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1303-4D9C-E4EA-E677-C3C0EE08088A}"/>
              </a:ext>
            </a:extLst>
          </p:cNvPr>
          <p:cNvSpPr txBox="1">
            <a:spLocks/>
          </p:cNvSpPr>
          <p:nvPr/>
        </p:nvSpPr>
        <p:spPr>
          <a:xfrm>
            <a:off x="1441596" y="148855"/>
            <a:ext cx="9308806" cy="510365"/>
          </a:xfrm>
          <a:prstGeom prst="rect">
            <a:avLst/>
          </a:prstGeom>
          <a:ln w="76200" cap="flat" cmpd="sng" algn="ctr">
            <a:solidFill>
              <a:schemeClr val="tx1"/>
            </a:solidFill>
            <a:prstDash val="solid"/>
            <a:miter lim="800000"/>
          </a:ln>
        </p:spPr>
        <p:style>
          <a:lnRef idx="2">
            <a:schemeClr val="accent5"/>
          </a:lnRef>
          <a:fillRef idx="1">
            <a:schemeClr val="lt1"/>
          </a:fillRef>
          <a:effectRef idx="0">
            <a:schemeClr val="accent5"/>
          </a:effectRef>
          <a:fontRef idx="minor">
            <a:schemeClr val="dk1"/>
          </a:fontRef>
        </p:style>
        <p:txBody>
          <a:bodyPr anchor="ctr">
            <a:normAutofit fontScale="97500"/>
          </a:bodyPr>
          <a:lstStyle>
            <a:lvl1pPr algn="l" defTabSz="914400" rtl="0" eaLnBrk="1" latinLnBrk="0" hangingPunct="1">
              <a:lnSpc>
                <a:spcPct val="90000"/>
              </a:lnSpc>
              <a:spcBef>
                <a:spcPct val="0"/>
              </a:spcBef>
              <a:buNone/>
              <a:defRPr sz="4400" b="0" i="0" kern="1200" cap="all" spc="100" baseline="0">
                <a:solidFill>
                  <a:schemeClr val="tx1"/>
                </a:solidFill>
                <a:effectLst/>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400"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Blessing after the reading of the Torah</a:t>
            </a:r>
            <a:endParaRPr lang="en-US" sz="2400" dirty="0"/>
          </a:p>
        </p:txBody>
      </p:sp>
      <p:sp>
        <p:nvSpPr>
          <p:cNvPr id="3" name="TextBox 2">
            <a:extLst>
              <a:ext uri="{FF2B5EF4-FFF2-40B4-BE49-F238E27FC236}">
                <a16:creationId xmlns:a16="http://schemas.microsoft.com/office/drawing/2014/main" id="{FD93A54C-8EEC-EBCA-7C23-5BE928F0A504}"/>
              </a:ext>
            </a:extLst>
          </p:cNvPr>
          <p:cNvSpPr txBox="1"/>
          <p:nvPr/>
        </p:nvSpPr>
        <p:spPr>
          <a:xfrm>
            <a:off x="2044994" y="918022"/>
            <a:ext cx="8102010" cy="5632311"/>
          </a:xfrm>
          <a:prstGeom prst="rect">
            <a:avLst/>
          </a:prstGeom>
          <a:ln w="76200">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[Leader:]	</a:t>
            </a: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E-lo-</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hei</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 me-lech ha-o-lam</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b="1"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our Elohim, King of the Universe</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sher</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na</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-tan la-nu to-rat e-met</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Who has given us the Torah of truth</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v’cha-yei</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o-lam </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na</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 be-to-</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chei</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-nu</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and planted everlasting life within us!</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Yah-u-eh, </a:t>
            </a: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Blessed are You </a:t>
            </a:r>
            <a:r>
              <a:rPr lang="en-US" b="1"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Yahueh</a:t>
            </a: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(Ba-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ruch</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Sh’mo</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Bless His Name</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no-</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tein</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 ha-To-rah </a:t>
            </a:r>
          </a:p>
          <a:p>
            <a:pPr marL="0" indent="0" algn="ctr">
              <a:buNone/>
              <a:defRPr/>
            </a:pPr>
            <a:r>
              <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Giver of the Torah!</a:t>
            </a:r>
          </a:p>
          <a:p>
            <a:pPr marL="0" indent="0" algn="ctr">
              <a:buNone/>
              <a:defRPr/>
            </a:pPr>
            <a:endParaRPr lang="en-US" b="1"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pPr marL="0" indent="0" algn="ctr">
              <a:buNone/>
              <a:defRPr/>
            </a:pP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[All:] (A-</a:t>
            </a:r>
            <a:r>
              <a:rPr lang="en-US" b="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mein</a:t>
            </a:r>
            <a:r>
              <a:rPr lang="en-US"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65308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10B6A183-F545-EAF4-7EE8-547E6FE0CB3E}"/>
              </a:ext>
            </a:extLst>
          </p:cNvPr>
          <p:cNvSpPr txBox="1">
            <a:spLocks/>
          </p:cNvSpPr>
          <p:nvPr/>
        </p:nvSpPr>
        <p:spPr>
          <a:xfrm>
            <a:off x="2780347" y="152400"/>
            <a:ext cx="6628129" cy="609600"/>
          </a:xfrm>
          <a:prstGeom prst="rect">
            <a:avLst/>
          </a:prstGeom>
        </p:spPr>
        <p:style>
          <a:lnRef idx="2">
            <a:schemeClr val="dk1"/>
          </a:lnRef>
          <a:fillRef idx="1">
            <a:schemeClr val="lt1"/>
          </a:fillRef>
          <a:effectRef idx="0">
            <a:schemeClr val="dk1"/>
          </a:effectRef>
          <a:fontRef idx="minor">
            <a:schemeClr val="dk1"/>
          </a:fontRef>
        </p:style>
        <p:txBody>
          <a:bodyPr>
            <a:normAutofit fontScale="82500" lnSpcReduction="10000"/>
          </a:bodyPr>
          <a:lstStyle>
            <a:lvl1pPr algn="l" defTabSz="914400" rtl="0" eaLnBrk="1" latinLnBrk="0" hangingPunct="1">
              <a:lnSpc>
                <a:spcPct val="90000"/>
              </a:lnSpc>
              <a:spcBef>
                <a:spcPct val="0"/>
              </a:spcBef>
              <a:buNone/>
              <a:defRPr sz="5400" b="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3200" b="1" dirty="0">
                <a:solidFill>
                  <a:schemeClr val="tx1"/>
                </a:solidFill>
              </a:rPr>
              <a:t>TORAH PARASHAH #3 “LECH LECHA”</a:t>
            </a:r>
            <a:r>
              <a:rPr lang="en-US" sz="3200" b="1" dirty="0">
                <a:solidFill>
                  <a:schemeClr val="bg1"/>
                </a:solidFill>
              </a:rPr>
              <a:t>”</a:t>
            </a:r>
            <a:endParaRPr lang="en-US" dirty="0">
              <a:solidFill>
                <a:schemeClr val="bg1"/>
              </a:solidFill>
            </a:endParaRPr>
          </a:p>
        </p:txBody>
      </p:sp>
      <p:sp>
        <p:nvSpPr>
          <p:cNvPr id="4" name="TextBox 3">
            <a:extLst>
              <a:ext uri="{FF2B5EF4-FFF2-40B4-BE49-F238E27FC236}">
                <a16:creationId xmlns:a16="http://schemas.microsoft.com/office/drawing/2014/main" id="{4B5D5DEE-5B75-2E2C-DBC3-A4BEE03735C0}"/>
              </a:ext>
            </a:extLst>
          </p:cNvPr>
          <p:cNvSpPr txBox="1"/>
          <p:nvPr/>
        </p:nvSpPr>
        <p:spPr>
          <a:xfrm>
            <a:off x="342900" y="1045699"/>
            <a:ext cx="11567160" cy="218668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Calibri" panose="020F0502020204030204" pitchFamily="34" charset="0"/>
              </a:rPr>
              <a:t>Torah Portion and Outline</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u="sng" dirty="0">
                <a:latin typeface="Calibri" panose="020F0502020204030204" pitchFamily="34" charset="0"/>
                <a:ea typeface="Calibri" panose="020F0502020204030204" pitchFamily="34" charset="0"/>
                <a:cs typeface="Calibri" panose="020F0502020204030204" pitchFamily="34" charset="0"/>
              </a:rPr>
              <a:t>B’reisheet 12:1 – 17:27</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Chapter 12:1 – 9</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The Call of Abram”				Chapter 12:10 – 20   “</a:t>
            </a:r>
            <a:r>
              <a:rPr lang="en-US" sz="1800" b="1" dirty="0">
                <a:effectLst/>
                <a:latin typeface="Calibri" panose="020F0502020204030204" pitchFamily="34" charset="0"/>
                <a:ea typeface="Calibri" panose="020F0502020204030204" pitchFamily="34" charset="0"/>
                <a:cs typeface="Arial" panose="020B0604020202020204" pitchFamily="34" charset="0"/>
              </a:rPr>
              <a:t>Abram and Sarai in Egypt</a:t>
            </a:r>
            <a:r>
              <a:rPr lang="en-US" sz="1800" b="1"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Chapter 13:1 – 18	“</a:t>
            </a:r>
            <a:r>
              <a:rPr lang="en-US" sz="1800" b="1" dirty="0">
                <a:effectLst/>
                <a:latin typeface="Calibri" panose="020F0502020204030204" pitchFamily="34" charset="0"/>
                <a:ea typeface="Calibri" panose="020F0502020204030204" pitchFamily="34" charset="0"/>
                <a:cs typeface="Arial" panose="020B0604020202020204" pitchFamily="34" charset="0"/>
              </a:rPr>
              <a:t>Abram and Lot Separate</a:t>
            </a:r>
            <a:r>
              <a:rPr lang="en-US" sz="1800" b="1" dirty="0">
                <a:effectLst/>
                <a:latin typeface="Calibri" panose="020F0502020204030204" pitchFamily="34" charset="0"/>
                <a:ea typeface="Calibri" panose="020F0502020204030204" pitchFamily="34" charset="0"/>
                <a:cs typeface="Calibri" panose="020F0502020204030204" pitchFamily="34" charset="0"/>
              </a:rPr>
              <a:t>”			Chapter 14:1 – 16     “</a:t>
            </a:r>
            <a:r>
              <a:rPr lang="en-US" sz="1800" b="1" dirty="0">
                <a:effectLst/>
                <a:latin typeface="Calibri" panose="020F0502020204030204" pitchFamily="34" charset="0"/>
                <a:ea typeface="Calibri" panose="020F0502020204030204" pitchFamily="34" charset="0"/>
                <a:cs typeface="Arial" panose="020B0604020202020204" pitchFamily="34" charset="0"/>
              </a:rPr>
              <a:t>Abram Rescues Lot</a:t>
            </a:r>
            <a:r>
              <a:rPr lang="en-US" sz="1800" b="1"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Chapter 14:17 – 24	“</a:t>
            </a:r>
            <a:r>
              <a:rPr lang="en-US" sz="1800" b="1" dirty="0">
                <a:effectLst/>
                <a:latin typeface="Calibri" panose="020F0502020204030204" pitchFamily="34" charset="0"/>
                <a:ea typeface="Calibri" panose="020F0502020204030204" pitchFamily="34" charset="0"/>
                <a:cs typeface="Arial" panose="020B0604020202020204" pitchFamily="34" charset="0"/>
              </a:rPr>
              <a:t>Abram Blessed by Melchizedek</a:t>
            </a:r>
            <a:r>
              <a:rPr lang="en-US" sz="1800" b="1" dirty="0">
                <a:effectLst/>
                <a:latin typeface="Calibri" panose="020F0502020204030204" pitchFamily="34" charset="0"/>
                <a:ea typeface="Calibri" panose="020F0502020204030204" pitchFamily="34" charset="0"/>
                <a:cs typeface="Calibri" panose="020F0502020204030204" pitchFamily="34" charset="0"/>
              </a:rPr>
              <a:t>”		Chapter 15:1 – 21     “</a:t>
            </a:r>
            <a:r>
              <a:rPr lang="en-US" sz="1800" b="1" dirty="0">
                <a:effectLst/>
                <a:latin typeface="Calibri" panose="020F0502020204030204" pitchFamily="34" charset="0"/>
                <a:ea typeface="Calibri" panose="020F0502020204030204" pitchFamily="34" charset="0"/>
                <a:cs typeface="Arial" panose="020B0604020202020204" pitchFamily="34" charset="0"/>
              </a:rPr>
              <a:t>YHWH's Covenant with Abram</a:t>
            </a:r>
            <a:r>
              <a:rPr lang="en-US" sz="1800" b="1"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Chapter 16:1 – 16	“</a:t>
            </a:r>
            <a:r>
              <a:rPr lang="en-US" sz="1800" b="1" dirty="0">
                <a:effectLst/>
                <a:latin typeface="Calibri" panose="020F0502020204030204" pitchFamily="34" charset="0"/>
                <a:ea typeface="Calibri" panose="020F0502020204030204" pitchFamily="34" charset="0"/>
                <a:cs typeface="Arial" panose="020B0604020202020204" pitchFamily="34" charset="0"/>
              </a:rPr>
              <a:t>Sarai and Hagar</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				Chapter 17:1 – 14     “Abraham and the Covenant of </a:t>
            </a:r>
          </a:p>
          <a:p>
            <a:pPr marL="0" marR="0">
              <a:lnSpc>
                <a:spcPct val="107000"/>
              </a:lnSpc>
              <a:spcBef>
                <a:spcPts val="0"/>
              </a:spcBef>
              <a:spcAft>
                <a:spcPts val="0"/>
              </a:spcAft>
            </a:pPr>
            <a:r>
              <a:rPr lang="en-US" b="1" dirty="0">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Circumcision”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Chapter 17:15 – 27	“Isaac's Birth Promised”</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4FF40D8-5BFC-A97A-58A7-0D146E347144}"/>
              </a:ext>
            </a:extLst>
          </p:cNvPr>
          <p:cNvSpPr txBox="1"/>
          <p:nvPr/>
        </p:nvSpPr>
        <p:spPr>
          <a:xfrm>
            <a:off x="741839" y="3516087"/>
            <a:ext cx="10769281" cy="6719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0"/>
              </a:spcAft>
            </a:pPr>
            <a:r>
              <a:rPr lang="en-US" b="1" u="sng" dirty="0">
                <a:effectLst/>
                <a:latin typeface="Calibri" panose="020F0502020204030204" pitchFamily="34" charset="0"/>
                <a:ea typeface="Calibri" panose="020F0502020204030204" pitchFamily="34" charset="0"/>
                <a:cs typeface="Arial" panose="020B0604020202020204" pitchFamily="34" charset="0"/>
              </a:rPr>
              <a:t> Haftarah Portion and Outline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b="1" u="sng" dirty="0">
                <a:effectLst/>
                <a:latin typeface="Calibri" panose="020F0502020204030204" pitchFamily="34" charset="0"/>
                <a:ea typeface="Calibri" panose="020F0502020204030204" pitchFamily="34" charset="0"/>
                <a:cs typeface="Calibri" panose="020F0502020204030204" pitchFamily="34" charset="0"/>
              </a:rPr>
              <a:t>Isaiah 40:27 – 41:16</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Chapter 40:27 – 31		“</a:t>
            </a:r>
            <a:r>
              <a:rPr lang="en-US" b="1" dirty="0">
                <a:effectLst/>
                <a:latin typeface="Calibri" panose="020F0502020204030204" pitchFamily="34" charset="0"/>
                <a:ea typeface="Calibri" panose="020F0502020204030204" pitchFamily="34" charset="0"/>
                <a:cs typeface="Arial" panose="020B0604020202020204" pitchFamily="34" charset="0"/>
              </a:rPr>
              <a:t>The Greatness of YHWH” cont.	Chapter 41:1 – 16	“Fear Not, for I Am with You”</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6FD0A4-907C-6993-7BC5-E8D647D4348C}"/>
              </a:ext>
            </a:extLst>
          </p:cNvPr>
          <p:cNvSpPr txBox="1"/>
          <p:nvPr/>
        </p:nvSpPr>
        <p:spPr>
          <a:xfrm>
            <a:off x="3169760" y="4592920"/>
            <a:ext cx="5849302" cy="6719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0"/>
              </a:spcAft>
            </a:pPr>
            <a:r>
              <a:rPr lang="en-US" b="1" u="sng" dirty="0">
                <a:effectLst/>
                <a:latin typeface="Calibri" panose="020F0502020204030204" pitchFamily="34" charset="0"/>
                <a:ea typeface="Calibri" panose="020F0502020204030204" pitchFamily="34" charset="0"/>
                <a:cs typeface="Arial" panose="020B0604020202020204" pitchFamily="34" charset="0"/>
              </a:rPr>
              <a:t>Gospel Portion and Outline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b="1" u="sng" dirty="0">
                <a:effectLst/>
                <a:latin typeface="Calibri" panose="020F0502020204030204" pitchFamily="34" charset="0"/>
                <a:ea typeface="Calibri" panose="020F0502020204030204" pitchFamily="34" charset="0"/>
                <a:cs typeface="Calibri" panose="020F0502020204030204" pitchFamily="34" charset="0"/>
              </a:rPr>
              <a:t>John 8:51 – 58</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b="1" u="none" strike="noStrike" dirty="0">
                <a:effectLst/>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Chapter 8:51 – 58		“</a:t>
            </a:r>
            <a:r>
              <a:rPr lang="en-US" b="1" dirty="0">
                <a:effectLst/>
                <a:latin typeface="Calibri" panose="020F0502020204030204" pitchFamily="34" charset="0"/>
                <a:ea typeface="Calibri" panose="020F0502020204030204" pitchFamily="34" charset="0"/>
                <a:cs typeface="Arial" panose="020B0604020202020204" pitchFamily="34" charset="0"/>
              </a:rPr>
              <a:t>Before Abraham Was, I Am” cont</a:t>
            </a:r>
            <a:r>
              <a:rPr lang="en-US" sz="1800" b="1" dirty="0">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0B1388-E147-6235-FDAB-17B99BABEAA4}"/>
              </a:ext>
            </a:extLst>
          </p:cNvPr>
          <p:cNvSpPr txBox="1"/>
          <p:nvPr/>
        </p:nvSpPr>
        <p:spPr>
          <a:xfrm>
            <a:off x="2277779" y="5683894"/>
            <a:ext cx="7633263" cy="769441"/>
          </a:xfrm>
          <a:prstGeom prst="rect">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During today’s Torah Parashah discussions consider:</a:t>
            </a:r>
          </a:p>
          <a:p>
            <a:pPr algn="ctr"/>
            <a:r>
              <a:rPr lang="en-US" sz="24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Where is Yeshua?    	How is this relevant to us today?</a:t>
            </a:r>
          </a:p>
        </p:txBody>
      </p:sp>
    </p:spTree>
    <p:extLst>
      <p:ext uri="{BB962C8B-B14F-4D97-AF65-F5344CB8AC3E}">
        <p14:creationId xmlns:p14="http://schemas.microsoft.com/office/powerpoint/2010/main" val="176124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BA319E-FA7A-CE55-10CE-EE31D7DCFFEF}"/>
              </a:ext>
            </a:extLst>
          </p:cNvPr>
          <p:cNvSpPr txBox="1"/>
          <p:nvPr/>
        </p:nvSpPr>
        <p:spPr>
          <a:xfrm>
            <a:off x="6475227" y="532841"/>
            <a:ext cx="5489257" cy="56761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Calibri" panose="020F0502020204030204" pitchFamily="34" charset="0"/>
              </a:rPr>
              <a:t>Torah Parashah Questions for Discussion</a:t>
            </a:r>
            <a:r>
              <a:rPr lang="en-US" sz="2000" b="1" u="sng" dirty="0">
                <a:latin typeface="Calibri" panose="020F0502020204030204" pitchFamily="34" charset="0"/>
                <a:ea typeface="Calibri" panose="020F0502020204030204" pitchFamily="34" charset="0"/>
                <a:cs typeface="Calibri" panose="020F0502020204030204" pitchFamily="34" charset="0"/>
              </a:rPr>
              <a:t> B’reisheet 12:1 – 17:27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Arial" panose="020B0604020202020204" pitchFamily="34" charset="0"/>
              </a:rPr>
              <a:t>Why did Abram and Lot separate? What lesson is there to learn from this account and apply to your life today?</a:t>
            </a:r>
          </a:p>
          <a:p>
            <a:pPr marL="342900" marR="0" lvl="0" indent="-342900">
              <a:lnSpc>
                <a:spcPct val="107000"/>
              </a:lnSpc>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Arial" panose="020B0604020202020204" pitchFamily="34" charset="0"/>
              </a:rPr>
              <a:t>When we read of Abram rescuing Lot, what do we learn about Abram’s character? What do we learn about family structure and responsibility?</a:t>
            </a:r>
          </a:p>
          <a:p>
            <a:pPr marL="342900" marR="0" lvl="0" indent="-342900">
              <a:lnSpc>
                <a:spcPct val="107000"/>
              </a:lnSpc>
              <a:spcBef>
                <a:spcPts val="0"/>
              </a:spcBef>
              <a:spcAft>
                <a:spcPts val="0"/>
              </a:spcAft>
              <a:buFont typeface="+mj-lt"/>
              <a:buAutoNum type="arabicPeriod"/>
            </a:pP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Genesis 15:7 states, “</a:t>
            </a:r>
            <a:r>
              <a:rPr lang="en-US" sz="2000" dirty="0">
                <a:effectLst/>
                <a:latin typeface="Calibri" panose="020F0502020204030204" pitchFamily="34" charset="0"/>
                <a:ea typeface="Calibri" panose="020F0502020204030204" pitchFamily="34" charset="0"/>
                <a:cs typeface="Arial" panose="020B0604020202020204" pitchFamily="34" charset="0"/>
              </a:rPr>
              <a:t>And he said unto him, I </a:t>
            </a:r>
            <a:r>
              <a:rPr lang="en-US" sz="2000" i="1" dirty="0">
                <a:solidFill>
                  <a:srgbClr val="757575"/>
                </a:solidFill>
                <a:effectLst/>
                <a:latin typeface="Calibri" panose="020F0502020204030204" pitchFamily="34" charset="0"/>
                <a:ea typeface="Calibri" panose="020F0502020204030204" pitchFamily="34" charset="0"/>
                <a:cs typeface="Arial" panose="020B0604020202020204" pitchFamily="34" charset="0"/>
              </a:rPr>
              <a:t>am</a:t>
            </a:r>
            <a:r>
              <a:rPr lang="en-US" sz="2000" dirty="0">
                <a:effectLst/>
                <a:latin typeface="Calibri" panose="020F0502020204030204" pitchFamily="34" charset="0"/>
                <a:ea typeface="Calibri" panose="020F0502020204030204" pitchFamily="34" charset="0"/>
                <a:cs typeface="Arial" panose="020B0604020202020204" pitchFamily="34" charset="0"/>
              </a:rPr>
              <a:t> YHWH that brought thee out of Ur of the Chaldees, to give thee this land to inherit it.” Where is Ur, and what was the culture of the Chaldees? How does this apply to us today? </a:t>
            </a:r>
          </a:p>
          <a:p>
            <a:pPr marL="342900" marR="0" lvl="0" indent="-342900">
              <a:lnSpc>
                <a:spcPct val="107000"/>
              </a:lnSpc>
              <a:spcBef>
                <a:spcPts val="0"/>
              </a:spcBef>
              <a:spcAft>
                <a:spcPts val="800"/>
              </a:spcAft>
              <a:buFont typeface="+mj-lt"/>
              <a:buAutoNum type="arabicPeriod"/>
            </a:pP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Genesis 15:12 states, “And when the sun was going down, a deep sleep fell upon Abram; and, lo, </a:t>
            </a:r>
            <a:r>
              <a:rPr lang="en-US" sz="2000" i="1" u="sng"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horror of great darkness</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fell upon him.” What is this horror of great darkness?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Parshat Lech Lecha Highlights • BukharianCommunity.com">
            <a:extLst>
              <a:ext uri="{FF2B5EF4-FFF2-40B4-BE49-F238E27FC236}">
                <a16:creationId xmlns:a16="http://schemas.microsoft.com/office/drawing/2014/main" id="{9C4B4237-0D88-4C38-8682-30B8A4932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68" y="348881"/>
            <a:ext cx="451485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ewish Bubba: COMING FROM THE EAST IN UR OF THE CHALDEES, HOME OF ...">
            <a:extLst>
              <a:ext uri="{FF2B5EF4-FFF2-40B4-BE49-F238E27FC236}">
                <a16:creationId xmlns:a16="http://schemas.microsoft.com/office/drawing/2014/main" id="{37214C84-EB60-1D75-B87A-6B98DA474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037" y="3296518"/>
            <a:ext cx="5941377" cy="343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91F4D"/>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2AF294-44CA-F976-C0A3-5BC7E26E6C43}"/>
              </a:ext>
            </a:extLst>
          </p:cNvPr>
          <p:cNvSpPr txBox="1"/>
          <p:nvPr/>
        </p:nvSpPr>
        <p:spPr>
          <a:xfrm>
            <a:off x="640080" y="549964"/>
            <a:ext cx="11247120" cy="370024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pPr>
            <a:r>
              <a:rPr lang="en-US" sz="2000" b="1" u="sng" dirty="0">
                <a:effectLst/>
                <a:latin typeface="Calibri" panose="020F0502020204030204" pitchFamily="34" charset="0"/>
                <a:ea typeface="Calibri" panose="020F0502020204030204" pitchFamily="34" charset="0"/>
                <a:cs typeface="Calibri" panose="020F0502020204030204" pitchFamily="34" charset="0"/>
              </a:rPr>
              <a:t>Torah Parashah Questions for Discussion</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u="sng" dirty="0">
                <a:latin typeface="Calibri" panose="020F0502020204030204" pitchFamily="34" charset="0"/>
                <a:ea typeface="Calibri" panose="020F0502020204030204" pitchFamily="34" charset="0"/>
                <a:cs typeface="Calibri" panose="020F0502020204030204" pitchFamily="34" charset="0"/>
              </a:rPr>
              <a:t> B’reisheet 12:1 – 17:27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0" rt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Arial" panose="020B0604020202020204" pitchFamily="34" charset="0"/>
              </a:rPr>
              <a:t>5. In Chapters 15 and 17, Abram enters into two covenants with YHWH. What are they, and what do these have to do with us?</a:t>
            </a:r>
          </a:p>
          <a:p>
            <a:pPr marR="0" lvl="0">
              <a:lnSpc>
                <a:spcPct val="107000"/>
              </a:lnSpc>
              <a:spcBef>
                <a:spcPts val="0"/>
              </a:spcBef>
              <a:spcAft>
                <a:spcPts val="0"/>
              </a:spcAft>
            </a:pPr>
            <a:r>
              <a:rPr lang="en-US" sz="2000" dirty="0">
                <a:solidFill>
                  <a:srgbClr val="1D2228"/>
                </a:solidFill>
                <a:effectLst/>
                <a:latin typeface="Calibri" panose="020F0502020204030204" pitchFamily="34" charset="0"/>
                <a:ea typeface="Calibri" panose="020F0502020204030204" pitchFamily="34" charset="0"/>
                <a:cs typeface="Calibri" panose="020F0502020204030204" pitchFamily="34" charset="0"/>
              </a:rPr>
              <a:t>6. Gen 15:16: the Israelites will return from Egypt "for the iniquity of the Amorites is not yet complete." Where else does YHWH allow a sinful person or society to continue, and for what purpose?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Arial" panose="020B0604020202020204" pitchFamily="34" charset="0"/>
              </a:rPr>
              <a:t>7. What lessons do you learn from the account of Sarai and Hagar? How is this situation affecting the Middle East today?</a:t>
            </a:r>
          </a:p>
          <a:p>
            <a:pPr marR="0" lvl="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8. In reading the section of YHWH’s covenant with Abraham and the covenant of circumcision, I am reminded of the old question, “Which came first, the chicken or the egg?” Because my question for you is, “Which came first, salvation or circumcision?”  Why is this important to us today and to the early believers in Yeshua?</a:t>
            </a:r>
          </a:p>
        </p:txBody>
      </p:sp>
      <p:pic>
        <p:nvPicPr>
          <p:cNvPr id="2050" name="Picture 2" descr="Hagar and Ishmael in the desert by Frederick Goodall on artnet">
            <a:extLst>
              <a:ext uri="{FF2B5EF4-FFF2-40B4-BE49-F238E27FC236}">
                <a16:creationId xmlns:a16="http://schemas.microsoft.com/office/drawing/2014/main" id="{77BE1A8C-BD92-55E5-71F9-1D3D18ED0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03" y="4490438"/>
            <a:ext cx="45148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afted-In Theological Musings: Genesis Post 26 - Introduction To ...">
            <a:extLst>
              <a:ext uri="{FF2B5EF4-FFF2-40B4-BE49-F238E27FC236}">
                <a16:creationId xmlns:a16="http://schemas.microsoft.com/office/drawing/2014/main" id="{FDA8DCAC-3EDC-006C-A512-17A5A4A861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378" y="4388420"/>
            <a:ext cx="3267222" cy="22470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4E8E10A-64D1-FA11-89CE-C5F6E0072F1A}"/>
              </a:ext>
            </a:extLst>
          </p:cNvPr>
          <p:cNvPicPr>
            <a:picLocks noChangeAspect="1"/>
          </p:cNvPicPr>
          <p:nvPr/>
        </p:nvPicPr>
        <p:blipFill>
          <a:blip r:embed="rId4"/>
          <a:stretch>
            <a:fillRect/>
          </a:stretch>
        </p:blipFill>
        <p:spPr>
          <a:xfrm>
            <a:off x="8408594" y="4388420"/>
            <a:ext cx="3391355" cy="2337892"/>
          </a:xfrm>
          <a:prstGeom prst="rect">
            <a:avLst/>
          </a:prstGeom>
        </p:spPr>
      </p:pic>
    </p:spTree>
    <p:extLst>
      <p:ext uri="{BB962C8B-B14F-4D97-AF65-F5344CB8AC3E}">
        <p14:creationId xmlns:p14="http://schemas.microsoft.com/office/powerpoint/2010/main" val="556540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60</TotalTime>
  <Words>1743</Words>
  <Application>Microsoft Office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Verdana</vt:lpstr>
      <vt:lpstr>Wingdings 3</vt:lpstr>
      <vt:lpstr>Ion Boardroom</vt:lpstr>
      <vt:lpstr>TORAH PARASHAH #3  “LECH LECHA”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TORAH PARASHAH #3  “LECH LECHA”</dc:title>
  <dc:creator>David Fairall</dc:creator>
  <cp:lastModifiedBy>David Fairall</cp:lastModifiedBy>
  <cp:revision>20</cp:revision>
  <dcterms:created xsi:type="dcterms:W3CDTF">2023-10-27T18:04:34Z</dcterms:created>
  <dcterms:modified xsi:type="dcterms:W3CDTF">2023-10-27T19:04:45Z</dcterms:modified>
</cp:coreProperties>
</file>