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57" r:id="rId6"/>
    <p:sldId id="267" r:id="rId7"/>
    <p:sldId id="266" r:id="rId8"/>
    <p:sldId id="265" r:id="rId9"/>
    <p:sldId id="264" r:id="rId10"/>
    <p:sldId id="263" r:id="rId11"/>
    <p:sldId id="262" r:id="rId12"/>
    <p:sldId id="261" r:id="rId13"/>
    <p:sldId id="260" r:id="rId14"/>
    <p:sldId id="258" r:id="rId15"/>
    <p:sldId id="270"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10/18/2023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10/18/2023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1300909" y="5477744"/>
            <a:ext cx="10891091" cy="548429"/>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a:solidFill>
                  <a:schemeClr val="bg1"/>
                </a:solidFill>
              </a:rPr>
              <a:t>B’reisheet 6:9 – 11:32		Isaiah 54:1 – 55:5	Luke 17:20 - 27  </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4263656" y="0"/>
            <a:ext cx="7928344" cy="797442"/>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5400" dirty="0">
                <a:solidFill>
                  <a:schemeClr val="bg1"/>
                </a:solidFill>
              </a:rPr>
              <a:t>TORAH PARASHAH “NOACH”</a:t>
            </a:r>
            <a:endParaRPr lang="en-US" sz="5400" dirty="0">
              <a:solidFill>
                <a:schemeClr val="tx1"/>
              </a:solidFill>
            </a:endParaRP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425947A9-EA04-EB17-A065-C853C65BC77D}"/>
              </a:ext>
            </a:extLst>
          </p:cNvPr>
          <p:cNvSpPr txBox="1">
            <a:spLocks/>
          </p:cNvSpPr>
          <p:nvPr/>
        </p:nvSpPr>
        <p:spPr>
          <a:xfrm>
            <a:off x="2781935" y="183241"/>
            <a:ext cx="6628129" cy="609600"/>
          </a:xfrm>
          <a:prstGeom prst="rect">
            <a:avLst/>
          </a:prstGeom>
        </p:spPr>
        <p:style>
          <a:lnRef idx="2">
            <a:schemeClr val="dk1"/>
          </a:lnRef>
          <a:fillRef idx="1">
            <a:schemeClr val="lt1"/>
          </a:fillRef>
          <a:effectRef idx="0">
            <a:schemeClr val="dk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solidFill>
                  <a:schemeClr val="bg1"/>
                </a:solidFill>
              </a:rPr>
              <a:t>TORAH PARASHAH #</a:t>
            </a:r>
            <a:r>
              <a:rPr lang="en-US" sz="4100" b="1" dirty="0">
                <a:solidFill>
                  <a:schemeClr val="bg1"/>
                </a:solidFill>
              </a:rPr>
              <a:t>2</a:t>
            </a:r>
            <a:r>
              <a:rPr lang="en-US" sz="3200" b="1" dirty="0">
                <a:solidFill>
                  <a:schemeClr val="bg1"/>
                </a:solidFill>
              </a:rPr>
              <a:t> “NOACH”</a:t>
            </a:r>
            <a:endParaRPr lang="en-US" dirty="0">
              <a:solidFill>
                <a:schemeClr val="bg1"/>
              </a:solidFill>
            </a:endParaRPr>
          </a:p>
        </p:txBody>
      </p:sp>
      <p:sp>
        <p:nvSpPr>
          <p:cNvPr id="4" name="TextBox 3">
            <a:extLst>
              <a:ext uri="{FF2B5EF4-FFF2-40B4-BE49-F238E27FC236}">
                <a16:creationId xmlns:a16="http://schemas.microsoft.com/office/drawing/2014/main" id="{730AD959-EE16-9AA8-EEBE-0C5F33DF048B}"/>
              </a:ext>
            </a:extLst>
          </p:cNvPr>
          <p:cNvSpPr txBox="1"/>
          <p:nvPr/>
        </p:nvSpPr>
        <p:spPr>
          <a:xfrm>
            <a:off x="997688" y="978906"/>
            <a:ext cx="10196622" cy="2450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pPr>
            <a:r>
              <a:rPr lang="en-US" sz="1800" b="1" u="sng" dirty="0">
                <a:effectLst/>
                <a:latin typeface="Calibri" panose="020F0502020204030204" pitchFamily="34" charset="0"/>
                <a:ea typeface="Calibri" panose="020F0502020204030204" pitchFamily="34" charset="0"/>
                <a:cs typeface="Calibri" panose="020F0502020204030204" pitchFamily="34" charset="0"/>
              </a:rPr>
              <a:t>Torah Parashah Questions for Discussion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u="sng" dirty="0">
                <a:effectLst/>
                <a:latin typeface="Calibri" panose="020F0502020204030204" pitchFamily="34" charset="0"/>
                <a:ea typeface="Calibri" panose="020F0502020204030204" pitchFamily="34" charset="0"/>
              </a:rPr>
              <a:t>Genesis 6:9 – 11:32</a:t>
            </a:r>
          </a:p>
          <a:p>
            <a:pPr marL="342900" marR="0" lvl="0" indent="-342900" rtl="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 Regarding the controversy concerning whether the flood event occurred or not, explain this controversy’s relevance to YHWH’s coming judgement of the world by fire. (Hint-Read 1 Peter 2 and 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6. In chapter eight we read the flood subsides. If the flood happened, where did all the water go?</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7. What is YHWH’s covenant with Noah, and how does that affect us?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8. The Tower of Babel story certainly explains why so many languages on earth exist today. Why did YHWH confound their language and are there efforts today to reverse this?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Man Built A Full-Size Replica Of Noah’s Ark">
            <a:extLst>
              <a:ext uri="{FF2B5EF4-FFF2-40B4-BE49-F238E27FC236}">
                <a16:creationId xmlns:a16="http://schemas.microsoft.com/office/drawing/2014/main" id="{88A232AB-3EA2-A09E-3C59-8B04E6952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85" y="3615065"/>
            <a:ext cx="5745406" cy="3059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126732-26C2-AF5A-4701-DC75EAF19257}"/>
              </a:ext>
            </a:extLst>
          </p:cNvPr>
          <p:cNvPicPr>
            <a:picLocks noChangeAspect="1"/>
          </p:cNvPicPr>
          <p:nvPr/>
        </p:nvPicPr>
        <p:blipFill>
          <a:blip r:embed="rId3"/>
          <a:stretch>
            <a:fillRect/>
          </a:stretch>
        </p:blipFill>
        <p:spPr>
          <a:xfrm>
            <a:off x="6179394" y="3615065"/>
            <a:ext cx="5777035" cy="3059694"/>
          </a:xfrm>
          <a:prstGeom prst="rect">
            <a:avLst/>
          </a:prstGeom>
        </p:spPr>
      </p:pic>
    </p:spTree>
    <p:extLst>
      <p:ext uri="{BB962C8B-B14F-4D97-AF65-F5344CB8AC3E}">
        <p14:creationId xmlns:p14="http://schemas.microsoft.com/office/powerpoint/2010/main" val="58999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95533A-B43C-97BB-7AB9-DB4B84DEF14F}"/>
              </a:ext>
            </a:extLst>
          </p:cNvPr>
          <p:cNvSpPr txBox="1"/>
          <p:nvPr/>
        </p:nvSpPr>
        <p:spPr>
          <a:xfrm>
            <a:off x="393405" y="258821"/>
            <a:ext cx="5231218" cy="63028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 Haftarah </a:t>
            </a:r>
            <a:r>
              <a:rPr lang="en-US" sz="1800" b="1" u="sng" dirty="0">
                <a:effectLst/>
                <a:latin typeface="Calibri" panose="020F0502020204030204" pitchFamily="34" charset="0"/>
                <a:ea typeface="Calibri" panose="020F0502020204030204" pitchFamily="34" charset="0"/>
                <a:cs typeface="Calibri" panose="020F0502020204030204" pitchFamily="34" charset="0"/>
              </a:rPr>
              <a:t>Parashah Questions for Discussion </a:t>
            </a:r>
            <a:endParaRPr lang="en-US" b="1" u="sng" dirty="0">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Isaiah 54:1 – 55:5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It is often noted by scholars and readers alike the Prophet Isaiah’s message first explains why Israel’s tragedies are occurring, then states the changes people need to make. A rebuke followed by hope and consolation, of a brighter future of return and redemption for Israel.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Identify the words of rebuke and hope in this parashah’s Isaiah reading.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What is the covenant of peace in verse ten and why does YHWH call it that?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What does this covenant have to do with Noah’s flood?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Name all the roles of YHWH towards His people in this reading, such as redeemer in verse eight.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What gives YHWH the right to claim at the end of verse five, “For thy Maker </a:t>
            </a:r>
            <a:r>
              <a:rPr lang="en-US" sz="1800" i="1" dirty="0">
                <a:solidFill>
                  <a:srgbClr val="757575"/>
                </a:solidFill>
                <a:effectLst/>
                <a:latin typeface="Calibri" panose="020F0502020204030204" pitchFamily="34" charset="0"/>
                <a:ea typeface="Calibri" panose="020F0502020204030204" pitchFamily="34" charset="0"/>
                <a:cs typeface="Arial" panose="020B0604020202020204" pitchFamily="34" charset="0"/>
              </a:rPr>
              <a:t>is</a:t>
            </a:r>
            <a:r>
              <a:rPr lang="en-US" sz="1800" dirty="0">
                <a:effectLst/>
                <a:latin typeface="Calibri" panose="020F0502020204030204" pitchFamily="34" charset="0"/>
                <a:ea typeface="Calibri" panose="020F0502020204030204" pitchFamily="34" charset="0"/>
                <a:cs typeface="Arial" panose="020B0604020202020204" pitchFamily="34" charset="0"/>
              </a:rPr>
              <a:t> thine husband; YHWH of hosts </a:t>
            </a:r>
            <a:r>
              <a:rPr lang="en-US" sz="1800" i="1" dirty="0">
                <a:solidFill>
                  <a:srgbClr val="757575"/>
                </a:solidFill>
                <a:effectLst/>
                <a:latin typeface="Calibri" panose="020F0502020204030204" pitchFamily="34" charset="0"/>
                <a:ea typeface="Calibri" panose="020F0502020204030204" pitchFamily="34" charset="0"/>
                <a:cs typeface="Arial" panose="020B0604020202020204" pitchFamily="34" charset="0"/>
              </a:rPr>
              <a:t>is</a:t>
            </a:r>
            <a:r>
              <a:rPr lang="en-US" sz="1800" dirty="0">
                <a:effectLst/>
                <a:latin typeface="Calibri" panose="020F0502020204030204" pitchFamily="34" charset="0"/>
                <a:ea typeface="Calibri" panose="020F0502020204030204" pitchFamily="34" charset="0"/>
                <a:cs typeface="Arial" panose="020B0604020202020204" pitchFamily="34" charset="0"/>
              </a:rPr>
              <a:t> his name; and thy Redeemer the Holy One of Israel;</a:t>
            </a:r>
            <a:r>
              <a:rPr lang="en-US" sz="1800" i="1" dirty="0">
                <a:effectLst/>
                <a:latin typeface="Calibri" panose="020F0502020204030204" pitchFamily="34" charset="0"/>
                <a:ea typeface="Calibri" panose="020F0502020204030204" pitchFamily="34" charset="0"/>
                <a:cs typeface="Arial" panose="020B0604020202020204" pitchFamily="34" charset="0"/>
              </a:rPr>
              <a:t> </a:t>
            </a:r>
            <a:r>
              <a:rPr lang="en-US" sz="1800" b="1" i="1" u="sng" dirty="0">
                <a:effectLst/>
                <a:latin typeface="Calibri" panose="020F0502020204030204" pitchFamily="34" charset="0"/>
                <a:ea typeface="Calibri" panose="020F0502020204030204" pitchFamily="34" charset="0"/>
                <a:cs typeface="Arial" panose="020B0604020202020204" pitchFamily="34" charset="0"/>
              </a:rPr>
              <a:t>The Elohim [God] of the whole earth shall he be called”?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2">
            <a:extLst>
              <a:ext uri="{FF2B5EF4-FFF2-40B4-BE49-F238E27FC236}">
                <a16:creationId xmlns:a16="http://schemas.microsoft.com/office/drawing/2014/main" id="{733F4FE9-8B43-6E8C-D53C-F8D65DD2413E}"/>
              </a:ext>
            </a:extLst>
          </p:cNvPr>
          <p:cNvSpPr txBox="1">
            <a:spLocks/>
          </p:cNvSpPr>
          <p:nvPr/>
        </p:nvSpPr>
        <p:spPr>
          <a:xfrm>
            <a:off x="6235993" y="208938"/>
            <a:ext cx="5231219" cy="475978"/>
          </a:xfrm>
          <a:prstGeom prst="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algn="l" defTabSz="914400" rtl="0"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800" b="1" dirty="0">
                <a:solidFill>
                  <a:schemeClr val="bg1"/>
                </a:solidFill>
              </a:rPr>
              <a:t>TORAH PARASHAH #2 “NOACH”</a:t>
            </a:r>
            <a:endParaRPr lang="en-US" sz="2800" dirty="0">
              <a:solidFill>
                <a:schemeClr val="bg1"/>
              </a:solidFill>
            </a:endParaRPr>
          </a:p>
        </p:txBody>
      </p:sp>
      <p:pic>
        <p:nvPicPr>
          <p:cNvPr id="2050" name="Picture 2" descr="If Jesus hands over the kingdom how can he rule forever? – The Watchman ...">
            <a:extLst>
              <a:ext uri="{FF2B5EF4-FFF2-40B4-BE49-F238E27FC236}">
                <a16:creationId xmlns:a16="http://schemas.microsoft.com/office/drawing/2014/main" id="{700404E5-BE61-944C-6187-B9C601FD4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394" y="4206285"/>
            <a:ext cx="5040415" cy="2516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DF71CD-0244-BC1F-4740-C06EBC764814}"/>
              </a:ext>
            </a:extLst>
          </p:cNvPr>
          <p:cNvPicPr>
            <a:picLocks noChangeAspect="1"/>
          </p:cNvPicPr>
          <p:nvPr/>
        </p:nvPicPr>
        <p:blipFill>
          <a:blip r:embed="rId3"/>
          <a:stretch>
            <a:fillRect/>
          </a:stretch>
        </p:blipFill>
        <p:spPr>
          <a:xfrm>
            <a:off x="5803601" y="833171"/>
            <a:ext cx="6096000" cy="3224859"/>
          </a:xfrm>
          <a:prstGeom prst="rect">
            <a:avLst/>
          </a:prstGeom>
        </p:spPr>
      </p:pic>
    </p:spTree>
    <p:extLst>
      <p:ext uri="{BB962C8B-B14F-4D97-AF65-F5344CB8AC3E}">
        <p14:creationId xmlns:p14="http://schemas.microsoft.com/office/powerpoint/2010/main" val="362865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158F5B-2D8D-DC67-7A2A-5C006B250FF6}"/>
              </a:ext>
            </a:extLst>
          </p:cNvPr>
          <p:cNvSpPr txBox="1"/>
          <p:nvPr/>
        </p:nvSpPr>
        <p:spPr>
          <a:xfrm>
            <a:off x="232144" y="133492"/>
            <a:ext cx="11727711" cy="30428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Gospel </a:t>
            </a:r>
            <a:r>
              <a:rPr lang="en-US" sz="1800" b="1" u="sng" dirty="0">
                <a:effectLst/>
                <a:latin typeface="Calibri" panose="020F0502020204030204" pitchFamily="34" charset="0"/>
                <a:ea typeface="Calibri" panose="020F0502020204030204" pitchFamily="34" charset="0"/>
                <a:cs typeface="Calibri" panose="020F0502020204030204" pitchFamily="34" charset="0"/>
              </a:rPr>
              <a:t>Parashah Questions for Discussion </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Luke 17:20 – 27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What kingdom is being discussed in this Gospel reading? Please share Scriptural answers to this question.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Does this talk of a kingdom occur a little or a lot with Yeshua and His disciples? If a lot, why is that?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What does this parashah reading have to do with Noah’s flood?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0"/>
              </a:spcAft>
            </a:pPr>
            <a:r>
              <a:rPr lang="en-US" sz="18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Defender of the Faith Time</a:t>
            </a:r>
            <a:r>
              <a:rPr lang="en-US" sz="1800" dirty="0">
                <a:effectLst/>
                <a:latin typeface="Calibri" panose="020F0502020204030204" pitchFamily="34" charset="0"/>
                <a:ea typeface="Calibri" panose="020F0502020204030204" pitchFamily="34" charset="0"/>
                <a:cs typeface="Calibri" panose="020F0502020204030204" pitchFamily="34" charset="0"/>
              </a:rPr>
              <a:t> - Many skeptics claim the account of Noah’s flood is made up or a plagiarized version of the Epic of Gilgamesh. If made up, what does this do to Yeshua’s credibility in verses 26-27? Could He claim the title Son of Man, as He does three times in this reading? Could He then die for our sins, a blameless, sinless sacrifice?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0"/>
              </a:spcAft>
            </a:pPr>
            <a:r>
              <a:rPr lang="en-US" sz="18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Bonus Sharing Time</a:t>
            </a:r>
            <a:r>
              <a:rPr lang="en-US" sz="1800" dirty="0">
                <a:effectLst/>
                <a:latin typeface="Calibri" panose="020F0502020204030204" pitchFamily="34" charset="0"/>
                <a:ea typeface="Calibri" panose="020F0502020204030204" pitchFamily="34" charset="0"/>
                <a:cs typeface="Calibri" panose="020F0502020204030204" pitchFamily="34" charset="0"/>
              </a:rPr>
              <a:t>-In this worksheet I have mentioned skeptics, people who are always with us, like bad weather. Explain Yeshua’s many examples of dealing with skeptics, such as in this reading, and how this equips us to deal with them today.</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Great White Throne Judgment | Rosto de cristo, Imagens católicas ...">
            <a:extLst>
              <a:ext uri="{FF2B5EF4-FFF2-40B4-BE49-F238E27FC236}">
                <a16:creationId xmlns:a16="http://schemas.microsoft.com/office/drawing/2014/main" id="{6FE972D1-420D-9704-5D2B-E14D70532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682" y="3656158"/>
            <a:ext cx="6283844" cy="2905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89FFE3-D26B-AC7C-0DA9-BF9168414051}"/>
              </a:ext>
            </a:extLst>
          </p:cNvPr>
          <p:cNvPicPr>
            <a:picLocks noChangeAspect="1"/>
          </p:cNvPicPr>
          <p:nvPr/>
        </p:nvPicPr>
        <p:blipFill>
          <a:blip r:embed="rId3"/>
          <a:stretch>
            <a:fillRect/>
          </a:stretch>
        </p:blipFill>
        <p:spPr>
          <a:xfrm>
            <a:off x="232143" y="3327991"/>
            <a:ext cx="5318051" cy="3396517"/>
          </a:xfrm>
          <a:prstGeom prst="rect">
            <a:avLst/>
          </a:prstGeom>
        </p:spPr>
      </p:pic>
    </p:spTree>
    <p:extLst>
      <p:ext uri="{BB962C8B-B14F-4D97-AF65-F5344CB8AC3E}">
        <p14:creationId xmlns:p14="http://schemas.microsoft.com/office/powerpoint/2010/main" val="242475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ECAC7ABF-DF36-62DC-4CA9-20C8F1C13FC9}"/>
              </a:ext>
            </a:extLst>
          </p:cNvPr>
          <p:cNvPicPr>
            <a:picLocks noChangeAspect="1"/>
          </p:cNvPicPr>
          <p:nvPr/>
        </p:nvPicPr>
        <p:blipFill rotWithShape="1">
          <a:blip r:embed="rId2"/>
          <a:srcRect t="8663" b="15331"/>
          <a:stretch/>
        </p:blipFill>
        <p:spPr>
          <a:xfrm>
            <a:off x="307775" y="261437"/>
            <a:ext cx="11576450" cy="6335126"/>
          </a:xfrm>
          <a:prstGeom prst="rect">
            <a:avLst/>
          </a:prstGeom>
        </p:spPr>
      </p:pic>
    </p:spTree>
    <p:extLst>
      <p:ext uri="{BB962C8B-B14F-4D97-AF65-F5344CB8AC3E}">
        <p14:creationId xmlns:p14="http://schemas.microsoft.com/office/powerpoint/2010/main" val="380506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42B7697-58E9-151C-8558-945C58B4C6F4}"/>
              </a:ext>
            </a:extLst>
          </p:cNvPr>
          <p:cNvSpPr txBox="1">
            <a:spLocks/>
          </p:cNvSpPr>
          <p:nvPr/>
        </p:nvSpPr>
        <p:spPr>
          <a:xfrm>
            <a:off x="1138237" y="701713"/>
            <a:ext cx="9915525" cy="480131"/>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b="1" dirty="0">
                <a:solidFill>
                  <a:schemeClr val="bg1"/>
                </a:solidFill>
                <a:latin typeface="Verdana" panose="020B0604030504040204" pitchFamily="34" charset="0"/>
                <a:ea typeface="Verdana" panose="020B0604030504040204" pitchFamily="34" charset="0"/>
              </a:rPr>
              <a:t> Blessing Before the Reading of the Torah</a:t>
            </a:r>
            <a:endParaRPr lang="en-US" sz="2800" dirty="0">
              <a:solidFill>
                <a:schemeClr val="bg1"/>
              </a:solidFill>
            </a:endParaRPr>
          </a:p>
        </p:txBody>
      </p:sp>
      <p:sp>
        <p:nvSpPr>
          <p:cNvPr id="3" name="TextBox 2">
            <a:extLst>
              <a:ext uri="{FF2B5EF4-FFF2-40B4-BE49-F238E27FC236}">
                <a16:creationId xmlns:a16="http://schemas.microsoft.com/office/drawing/2014/main" id="{2B397F61-A9BB-323C-CCA3-B56CCD014978}"/>
              </a:ext>
            </a:extLst>
          </p:cNvPr>
          <p:cNvSpPr txBox="1"/>
          <p:nvPr/>
        </p:nvSpPr>
        <p:spPr>
          <a:xfrm>
            <a:off x="1875359" y="1842817"/>
            <a:ext cx="8228627" cy="3785652"/>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Font typeface="Arial" panose="020B0604020202020204" pitchFamily="34" charset="0"/>
              <a:buNone/>
              <a:defRPr/>
            </a:pPr>
            <a:endPar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r’chu</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et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the Blessed One</a:t>
            </a:r>
          </a:p>
          <a:p>
            <a:pPr marL="0" indent="0" algn="ctr">
              <a:buFont typeface="Arial" panose="020B0604020202020204" pitchFamily="34" charset="0"/>
              <a:buNone/>
              <a:defRPr/>
            </a:pPr>
            <a:endParaRPr lang="en-US" sz="2000"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-lam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is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the Blessed One, for all eternity</a:t>
            </a:r>
          </a:p>
          <a:p>
            <a:pPr marL="0" indent="0" algn="ctr">
              <a:buFont typeface="Arial" panose="020B0604020202020204" pitchFamily="34" charset="0"/>
              <a:buNone/>
              <a:defRPr/>
            </a:pPr>
            <a:endParaRPr lang="en-US" sz="2000"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-lam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a:t>
            </a:r>
          </a:p>
          <a:p>
            <a:pPr marL="0" indent="0" algn="ctr">
              <a:buFont typeface="Arial" panose="020B0604020202020204" pitchFamily="34" charset="0"/>
              <a:buNone/>
              <a:defRPr/>
            </a:pPr>
            <a:endPar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796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E0F8F-338A-BB46-9E9F-0A617FC7149D}"/>
              </a:ext>
            </a:extLst>
          </p:cNvPr>
          <p:cNvSpPr txBox="1"/>
          <p:nvPr/>
        </p:nvSpPr>
        <p:spPr>
          <a:xfrm>
            <a:off x="1687032" y="250785"/>
            <a:ext cx="8817935" cy="6186309"/>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Font typeface="Arial" panose="020B0604020202020204" pitchFamily="34" charset="0"/>
              <a:buNone/>
              <a:defRPr/>
            </a:pPr>
            <a:endParaRPr lang="en-US" sz="18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E-lo-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hei</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 me-lech ha-o-lam</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our Elohim, King of the Universe</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sher</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-char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-nu-mi-</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kol</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ha-a-min</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Who has chosen us from among all peoples</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v’na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-tan la-nu et-To-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And gave us His Torah</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a:t>
            </a:r>
            <a:endPar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(Baruch </a:t>
            </a:r>
            <a:r>
              <a:rPr lang="en-US" sz="20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Sh’mo</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His Name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tein</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ha-torah.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Giver of the Torah!</a:t>
            </a:r>
          </a:p>
          <a:p>
            <a:pPr marL="0" indent="0" algn="ctr">
              <a:buFont typeface="Arial" panose="020B0604020202020204" pitchFamily="34" charset="0"/>
              <a:buNone/>
              <a:defRPr/>
            </a:pPr>
            <a:r>
              <a:rPr lang="en-US" sz="2000" b="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sz="20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mein</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endParaRPr lang="en-US" dirty="0"/>
          </a:p>
        </p:txBody>
      </p:sp>
    </p:spTree>
    <p:extLst>
      <p:ext uri="{BB962C8B-B14F-4D97-AF65-F5344CB8AC3E}">
        <p14:creationId xmlns:p14="http://schemas.microsoft.com/office/powerpoint/2010/main" val="357160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B6B2C8B-EB80-7B5A-F004-35128D7D06A4}"/>
              </a:ext>
            </a:extLst>
          </p:cNvPr>
          <p:cNvSpPr txBox="1">
            <a:spLocks/>
          </p:cNvSpPr>
          <p:nvPr/>
        </p:nvSpPr>
        <p:spPr>
          <a:xfrm>
            <a:off x="816816" y="253545"/>
            <a:ext cx="10377495" cy="480131"/>
          </a:xfrm>
          <a:prstGeom prst="rect">
            <a:avLst/>
          </a:prstGeom>
          <a:ln w="76200">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90000"/>
              </a:lnSpc>
              <a:spcAft>
                <a:spcPts val="600"/>
              </a:spcAft>
              <a:tabLst>
                <a:tab pos="3030538" algn="l"/>
              </a:tabLst>
            </a:pPr>
            <a:r>
              <a:rPr lang="en-US" sz="2800" b="1" dirty="0">
                <a:ln w="3175" cmpd="sng">
                  <a:noFill/>
                </a:ln>
                <a:solidFill>
                  <a:schemeClr val="bg1"/>
                </a:solidFill>
                <a:latin typeface="+mj-lt"/>
                <a:ea typeface="+mj-ea"/>
                <a:cs typeface="+mj-cs"/>
              </a:rPr>
              <a:t>TODAY’S TORAH READING B’reisheet  8:15 – 9:17 </a:t>
            </a:r>
            <a:endParaRPr lang="en-US" sz="4000" dirty="0">
              <a:solidFill>
                <a:schemeClr val="bg1"/>
              </a:solidFill>
            </a:endParaRPr>
          </a:p>
        </p:txBody>
      </p:sp>
      <p:sp>
        <p:nvSpPr>
          <p:cNvPr id="4" name="TextBox 3">
            <a:extLst>
              <a:ext uri="{FF2B5EF4-FFF2-40B4-BE49-F238E27FC236}">
                <a16:creationId xmlns:a16="http://schemas.microsoft.com/office/drawing/2014/main" id="{9FCD9063-6365-D36B-C805-06437C253342}"/>
              </a:ext>
            </a:extLst>
          </p:cNvPr>
          <p:cNvSpPr txBox="1"/>
          <p:nvPr/>
        </p:nvSpPr>
        <p:spPr>
          <a:xfrm>
            <a:off x="1136798" y="1568368"/>
            <a:ext cx="9918404" cy="40626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algn="l" rtl="0"/>
            <a:r>
              <a:rPr lang="en-US" dirty="0">
                <a:solidFill>
                  <a:schemeClr val="bg1"/>
                </a:solidFill>
                <a:latin typeface="Verdana" panose="020B0604030504040204" pitchFamily="34" charset="0"/>
              </a:rPr>
              <a:t>(</a:t>
            </a:r>
            <a:r>
              <a:rPr lang="en-US" sz="1800" i="0" u="none" strike="noStrike" baseline="0" dirty="0">
                <a:solidFill>
                  <a:schemeClr val="bg1"/>
                </a:solidFill>
                <a:latin typeface="Verdana" panose="020B0604030504040204" pitchFamily="34" charset="0"/>
              </a:rPr>
              <a:t>15) And Elohim spoke to Noa</a:t>
            </a:r>
            <a:r>
              <a:rPr lang="en-US" dirty="0">
                <a:solidFill>
                  <a:schemeClr val="bg1"/>
                </a:solidFill>
                <a:latin typeface="Verdana" panose="020B0604030504040204" pitchFamily="34" charset="0"/>
                <a:ea typeface="Verdana" panose="020B0604030504040204" pitchFamily="34" charset="0"/>
              </a:rPr>
              <a:t>ch</a:t>
            </a:r>
            <a:r>
              <a:rPr lang="en-US" sz="1800" i="0" u="none" strike="noStrike" baseline="0" dirty="0">
                <a:solidFill>
                  <a:schemeClr val="bg1"/>
                </a:solidFill>
                <a:latin typeface="Verdana" panose="020B0604030504040204" pitchFamily="34" charset="0"/>
                <a:ea typeface="Verdana" panose="020B0604030504040204" pitchFamily="34" charset="0"/>
              </a:rPr>
              <a:t>, saying, (16) “Go out of the ark, you and your wife and your sons and your sons’ wives with you. (17) Bring out with you every life </a:t>
            </a:r>
            <a:r>
              <a:rPr lang="en-US" sz="1800" i="1" u="none" strike="noStrike" baseline="0" dirty="0">
                <a:solidFill>
                  <a:schemeClr val="bg1"/>
                </a:solidFill>
                <a:latin typeface="Verdana" panose="020B0604030504040204" pitchFamily="34" charset="0"/>
                <a:ea typeface="Verdana" panose="020B0604030504040204" pitchFamily="34" charset="0"/>
              </a:rPr>
              <a:t>form</a:t>
            </a:r>
            <a:r>
              <a:rPr lang="en-US" sz="1800" i="0" u="none" strike="noStrike" baseline="0" dirty="0">
                <a:solidFill>
                  <a:schemeClr val="bg1"/>
                </a:solidFill>
                <a:latin typeface="Verdana" panose="020B0604030504040204" pitchFamily="34" charset="0"/>
                <a:ea typeface="Verdana" panose="020B0604030504040204" pitchFamily="34" charset="0"/>
              </a:rPr>
              <a:t> of all flesh that is with you: of birds, of cattle and all creeping </a:t>
            </a:r>
            <a:r>
              <a:rPr lang="en-US" sz="1800" i="1" u="none" strike="noStrike" baseline="0" dirty="0">
                <a:solidFill>
                  <a:schemeClr val="bg1"/>
                </a:solidFill>
                <a:latin typeface="Verdana" panose="020B0604030504040204" pitchFamily="34" charset="0"/>
                <a:ea typeface="Verdana" panose="020B0604030504040204" pitchFamily="34" charset="0"/>
              </a:rPr>
              <a:t>creatures</a:t>
            </a:r>
            <a:r>
              <a:rPr lang="en-US" sz="1800" i="0" u="none" strike="noStrike" baseline="0" dirty="0">
                <a:solidFill>
                  <a:schemeClr val="bg1"/>
                </a:solidFill>
                <a:latin typeface="Verdana" panose="020B0604030504040204" pitchFamily="34" charset="0"/>
                <a:ea typeface="Verdana" panose="020B0604030504040204" pitchFamily="34" charset="0"/>
              </a:rPr>
              <a:t> – the creeping </a:t>
            </a:r>
            <a:r>
              <a:rPr lang="en-US" sz="1800" i="1" u="none" strike="noStrike" baseline="0" dirty="0">
                <a:solidFill>
                  <a:schemeClr val="bg1"/>
                </a:solidFill>
                <a:latin typeface="Verdana" panose="020B0604030504040204" pitchFamily="34" charset="0"/>
                <a:ea typeface="Verdana" panose="020B0604030504040204" pitchFamily="34" charset="0"/>
              </a:rPr>
              <a:t>creatures</a:t>
            </a:r>
            <a:r>
              <a:rPr lang="en-US" sz="1800" i="0" u="none" strike="noStrike" baseline="0" dirty="0">
                <a:solidFill>
                  <a:schemeClr val="bg1"/>
                </a:solidFill>
                <a:latin typeface="Verdana" panose="020B0604030504040204" pitchFamily="34" charset="0"/>
                <a:ea typeface="Verdana" panose="020B0604030504040204" pitchFamily="34" charset="0"/>
              </a:rPr>
              <a:t> on the earth. And let them teem on the earth, and bear and increase on the earth.” (18) So, Noach went out, and his sons and his wife and his sons’ wives with him, (19) every beast, every creeping </a:t>
            </a:r>
            <a:r>
              <a:rPr lang="en-US" sz="1800" i="1" u="none" strike="noStrike" baseline="0" dirty="0">
                <a:solidFill>
                  <a:schemeClr val="bg1"/>
                </a:solidFill>
                <a:latin typeface="Verdana" panose="020B0604030504040204" pitchFamily="34" charset="0"/>
                <a:ea typeface="Verdana" panose="020B0604030504040204" pitchFamily="34" charset="0"/>
              </a:rPr>
              <a:t>creature</a:t>
            </a:r>
            <a:r>
              <a:rPr lang="en-US" sz="1800" i="0" u="none" strike="noStrike" baseline="0" dirty="0">
                <a:solidFill>
                  <a:schemeClr val="bg1"/>
                </a:solidFill>
                <a:latin typeface="Verdana" panose="020B0604030504040204" pitchFamily="34" charset="0"/>
                <a:ea typeface="Verdana" panose="020B0604030504040204" pitchFamily="34" charset="0"/>
              </a:rPr>
              <a:t>, and every bird, whatever creeps on the earth, according to their kinds, went out of the ark. (20) And Noach built a slaughter-place to </a:t>
            </a:r>
            <a:r>
              <a:rPr lang="he-IL" sz="2000" i="0" u="none" strike="noStrike" baseline="0" dirty="0">
                <a:solidFill>
                  <a:schemeClr val="bg1"/>
                </a:solidFill>
                <a:latin typeface="Arial" panose="020B0604020202020204" pitchFamily="34" charset="0"/>
                <a:ea typeface="Verdana" panose="020B0604030504040204" pitchFamily="34" charset="0"/>
                <a:cs typeface="Arial" panose="020B0604020202020204" pitchFamily="34" charset="0"/>
              </a:rPr>
              <a:t>יהוה</a:t>
            </a:r>
            <a:r>
              <a:rPr lang="en-US" sz="1800" i="0" u="none" strike="noStrike" baseline="0" dirty="0">
                <a:solidFill>
                  <a:schemeClr val="bg1"/>
                </a:solidFill>
                <a:latin typeface="Verdana" panose="020B0604030504040204" pitchFamily="34" charset="0"/>
                <a:ea typeface="Verdana" panose="020B0604030504040204" pitchFamily="34" charset="0"/>
                <a:cs typeface="Arial" panose="020B0604020202020204" pitchFamily="34" charset="0"/>
              </a:rPr>
              <a:t>, and took of every clean beast and of every clean bird, and offered ascending offerings on the slaughter-place. (</a:t>
            </a:r>
            <a:r>
              <a:rPr lang="en-US" sz="1800" i="0" u="none" strike="noStrike" baseline="0" dirty="0">
                <a:solidFill>
                  <a:schemeClr val="bg1"/>
                </a:solidFill>
                <a:latin typeface="Verdana" panose="020B0604030504040204" pitchFamily="34" charset="0"/>
                <a:cs typeface="Arial" panose="020B0604020202020204" pitchFamily="34" charset="0"/>
              </a:rPr>
              <a:t>21) And </a:t>
            </a:r>
            <a:r>
              <a:rPr lang="he-IL" sz="2000" i="0" u="none" strike="noStrike" baseline="0" dirty="0">
                <a:solidFill>
                  <a:schemeClr val="bg1"/>
                </a:solidFill>
                <a:latin typeface="Arial" panose="020B0604020202020204" pitchFamily="34" charset="0"/>
                <a:cs typeface="Arial" panose="020B0604020202020204" pitchFamily="34" charset="0"/>
              </a:rPr>
              <a:t>יהוה</a:t>
            </a:r>
            <a:r>
              <a:rPr lang="en-US" sz="1800" i="0" u="none" strike="noStrike" baseline="0" dirty="0">
                <a:solidFill>
                  <a:schemeClr val="bg1"/>
                </a:solidFill>
                <a:latin typeface="Verdana" panose="020B0604030504040204" pitchFamily="34" charset="0"/>
                <a:cs typeface="Arial" panose="020B0604020202020204" pitchFamily="34" charset="0"/>
              </a:rPr>
              <a:t> smelled a soothing fragrance, and </a:t>
            </a:r>
            <a:r>
              <a:rPr lang="he-IL" sz="2000" i="0" u="none" strike="noStrike" baseline="0" dirty="0">
                <a:solidFill>
                  <a:schemeClr val="bg1"/>
                </a:solidFill>
                <a:latin typeface="Arial" panose="020B0604020202020204" pitchFamily="34" charset="0"/>
                <a:cs typeface="Arial" panose="020B0604020202020204" pitchFamily="34" charset="0"/>
              </a:rPr>
              <a:t>יהוה</a:t>
            </a:r>
            <a:r>
              <a:rPr lang="en-US" sz="1800" i="0" u="none" strike="noStrike" baseline="0" dirty="0">
                <a:solidFill>
                  <a:schemeClr val="bg1"/>
                </a:solidFill>
                <a:latin typeface="Verdana" panose="020B0604030504040204" pitchFamily="34" charset="0"/>
                <a:cs typeface="Arial" panose="020B0604020202020204" pitchFamily="34" charset="0"/>
              </a:rPr>
              <a:t> said in His heart, </a:t>
            </a:r>
            <a:r>
              <a:rPr lang="en-US" sz="1800" i="0" u="none" strike="noStrike" baseline="0" dirty="0">
                <a:solidFill>
                  <a:schemeClr val="bg1"/>
                </a:solidFill>
                <a:latin typeface="Verdana" panose="020B0604030504040204" pitchFamily="34" charset="0"/>
                <a:ea typeface="Verdana" panose="020B0604030504040204" pitchFamily="34" charset="0"/>
                <a:cs typeface="Arial" panose="020B0604020202020204" pitchFamily="34" charset="0"/>
              </a:rPr>
              <a:t>“Never again shall I curse the ground because of man, although the inclination of man’s heart is evil from his youth, and never again strike all living </a:t>
            </a:r>
            <a:r>
              <a:rPr lang="en-US" sz="1800" i="1" u="none" strike="noStrike" baseline="0" dirty="0">
                <a:solidFill>
                  <a:schemeClr val="bg1"/>
                </a:solidFill>
                <a:latin typeface="Verdana" panose="020B0604030504040204" pitchFamily="34" charset="0"/>
                <a:ea typeface="Verdana" panose="020B0604030504040204" pitchFamily="34" charset="0"/>
                <a:cs typeface="Arial" panose="020B0604020202020204" pitchFamily="34" charset="0"/>
              </a:rPr>
              <a:t>creatures</a:t>
            </a:r>
            <a:r>
              <a:rPr lang="en-US" sz="1800" i="0" u="none" strike="noStrike" baseline="0" dirty="0">
                <a:solidFill>
                  <a:schemeClr val="bg1"/>
                </a:solidFill>
                <a:latin typeface="Verdana" panose="020B0604030504040204" pitchFamily="34" charset="0"/>
                <a:ea typeface="Verdana" panose="020B0604030504040204" pitchFamily="34" charset="0"/>
                <a:cs typeface="Arial" panose="020B0604020202020204" pitchFamily="34" charset="0"/>
              </a:rPr>
              <a:t>, as I have done, (22) as long as the earth remains, seedtime and harvest, and cold and heat, and summer and winter, and day and night shall not cease.” </a:t>
            </a:r>
            <a:endParaRPr lang="en-US" dirty="0">
              <a:solidFill>
                <a:schemeClr val="bg1"/>
              </a:solidFill>
            </a:endParaRPr>
          </a:p>
        </p:txBody>
      </p:sp>
    </p:spTree>
    <p:extLst>
      <p:ext uri="{BB962C8B-B14F-4D97-AF65-F5344CB8AC3E}">
        <p14:creationId xmlns:p14="http://schemas.microsoft.com/office/powerpoint/2010/main" val="99339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AA7141-CBAC-DDAA-03BC-75DAF6D22635}"/>
              </a:ext>
            </a:extLst>
          </p:cNvPr>
          <p:cNvSpPr txBox="1"/>
          <p:nvPr/>
        </p:nvSpPr>
        <p:spPr>
          <a:xfrm>
            <a:off x="1437610" y="1727329"/>
            <a:ext cx="9316779"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algn="l" rtl="0"/>
            <a:r>
              <a:rPr lang="en-US" sz="1800" i="0" u="none" strike="noStrike" baseline="0" dirty="0">
                <a:solidFill>
                  <a:schemeClr val="bg1"/>
                </a:solidFill>
                <a:latin typeface="Verdana" panose="020B0604030504040204" pitchFamily="34" charset="0"/>
              </a:rPr>
              <a:t>(9:1) And Elohim blessed Noach</a:t>
            </a:r>
            <a:r>
              <a:rPr lang="en-US" sz="1800" i="0" u="none" strike="noStrike" baseline="0" dirty="0">
                <a:solidFill>
                  <a:schemeClr val="bg1"/>
                </a:solidFill>
                <a:latin typeface="Verdana" panose="020B0604030504040204" pitchFamily="34" charset="0"/>
                <a:ea typeface="Verdana" panose="020B0604030504040204" pitchFamily="34" charset="0"/>
              </a:rPr>
              <a:t> and his sons, and said to them, “Be fruitful and increase, and fill the earth. (2) And the fear of you and the dread of you is on every beast of the earth, on every bird of the heavens, on all that creeps on the ground, and on all the fish of the sea – into your hand they have been given. (3) Every creeping </a:t>
            </a:r>
            <a:r>
              <a:rPr lang="en-US" sz="1800" i="1" u="none" strike="noStrike" baseline="0" dirty="0">
                <a:solidFill>
                  <a:schemeClr val="bg1"/>
                </a:solidFill>
                <a:latin typeface="Verdana" panose="020B0604030504040204" pitchFamily="34" charset="0"/>
                <a:ea typeface="Verdana" panose="020B0604030504040204" pitchFamily="34" charset="0"/>
              </a:rPr>
              <a:t>creature</a:t>
            </a:r>
            <a:r>
              <a:rPr lang="en-US" sz="1800" i="0" u="none" strike="noStrike" baseline="0" dirty="0">
                <a:solidFill>
                  <a:schemeClr val="bg1"/>
                </a:solidFill>
                <a:latin typeface="Verdana" panose="020B0604030504040204" pitchFamily="34" charset="0"/>
                <a:ea typeface="Verdana" panose="020B0604030504040204" pitchFamily="34" charset="0"/>
              </a:rPr>
              <a:t> that lives is food for you. I have given you all, as </a:t>
            </a:r>
            <a:r>
              <a:rPr lang="en-US" sz="1800" i="1" u="none" strike="noStrike" baseline="0" dirty="0">
                <a:solidFill>
                  <a:schemeClr val="bg1"/>
                </a:solidFill>
                <a:latin typeface="Verdana" panose="020B0604030504040204" pitchFamily="34" charset="0"/>
                <a:ea typeface="Verdana" panose="020B0604030504040204" pitchFamily="34" charset="0"/>
              </a:rPr>
              <a:t>I gave</a:t>
            </a:r>
            <a:r>
              <a:rPr lang="en-US" sz="1800" i="0" u="none" strike="noStrike" baseline="0" dirty="0">
                <a:solidFill>
                  <a:schemeClr val="bg1"/>
                </a:solidFill>
                <a:latin typeface="Verdana" panose="020B0604030504040204" pitchFamily="34" charset="0"/>
                <a:ea typeface="Verdana" panose="020B0604030504040204" pitchFamily="34" charset="0"/>
              </a:rPr>
              <a:t> the green plants. (4) But do not eat flesh with its life, its blood. (5) But only your blood for your lives I require, from the hand of every beast I require it, and from the hand of man. From the hand of every man’s brother, I require the life of man.</a:t>
            </a:r>
            <a:r>
              <a:rPr lang="en-US" dirty="0">
                <a:solidFill>
                  <a:schemeClr val="bg1"/>
                </a:solidFill>
                <a:latin typeface="Verdana" panose="020B0604030504040204" pitchFamily="34" charset="0"/>
                <a:ea typeface="Verdana" panose="020B0604030504040204" pitchFamily="34" charset="0"/>
              </a:rPr>
              <a:t>(</a:t>
            </a:r>
            <a:r>
              <a:rPr lang="en-US" sz="1800" i="0" u="none" strike="noStrike" baseline="0" dirty="0">
                <a:solidFill>
                  <a:schemeClr val="bg1"/>
                </a:solidFill>
                <a:latin typeface="Verdana" panose="020B0604030504040204" pitchFamily="34" charset="0"/>
                <a:ea typeface="Verdana" panose="020B0604030504040204" pitchFamily="34" charset="0"/>
              </a:rPr>
              <a:t>6) Whoever sheds man’s blood, by man his blood is shed, for in the image of Elohim has He made man. (7) As for you, be fruitful and increase, bring forth </a:t>
            </a:r>
            <a:r>
              <a:rPr lang="en-US" sz="1800" i="0" u="none" strike="noStrike" baseline="0" dirty="0" err="1">
                <a:solidFill>
                  <a:schemeClr val="bg1"/>
                </a:solidFill>
                <a:latin typeface="Verdana" panose="020B0604030504040204" pitchFamily="34" charset="0"/>
                <a:ea typeface="Verdana" panose="020B0604030504040204" pitchFamily="34" charset="0"/>
              </a:rPr>
              <a:t>teemingly</a:t>
            </a:r>
            <a:r>
              <a:rPr lang="en-US" sz="1800" i="0" u="none" strike="noStrike" baseline="0" dirty="0">
                <a:solidFill>
                  <a:schemeClr val="bg1"/>
                </a:solidFill>
                <a:latin typeface="Verdana" panose="020B0604030504040204" pitchFamily="34" charset="0"/>
                <a:ea typeface="Verdana" panose="020B0604030504040204" pitchFamily="34" charset="0"/>
              </a:rPr>
              <a:t> in the earth and increase in it.” (8) And Elohim spoke to Noach and to his sons with him, saying, (9 ) “And I, see, I establish My covenant with you and with your seed after you, </a:t>
            </a:r>
            <a:endParaRPr lang="en-US" dirty="0">
              <a:solidFill>
                <a:schemeClr val="bg1"/>
              </a:solidFill>
            </a:endParaRPr>
          </a:p>
        </p:txBody>
      </p:sp>
      <p:sp>
        <p:nvSpPr>
          <p:cNvPr id="4" name="Title 2">
            <a:extLst>
              <a:ext uri="{FF2B5EF4-FFF2-40B4-BE49-F238E27FC236}">
                <a16:creationId xmlns:a16="http://schemas.microsoft.com/office/drawing/2014/main" id="{C19382C9-9BA5-E4BD-3E23-DD68D099361B}"/>
              </a:ext>
            </a:extLst>
          </p:cNvPr>
          <p:cNvSpPr txBox="1">
            <a:spLocks/>
          </p:cNvSpPr>
          <p:nvPr/>
        </p:nvSpPr>
        <p:spPr>
          <a:xfrm>
            <a:off x="816816" y="253545"/>
            <a:ext cx="10377495" cy="480131"/>
          </a:xfrm>
          <a:prstGeom prst="rect">
            <a:avLst/>
          </a:prstGeom>
          <a:ln w="76200">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90000"/>
              </a:lnSpc>
              <a:spcAft>
                <a:spcPts val="600"/>
              </a:spcAft>
              <a:tabLst>
                <a:tab pos="3030538" algn="l"/>
              </a:tabLst>
            </a:pPr>
            <a:r>
              <a:rPr lang="en-US" sz="2800" b="1" dirty="0">
                <a:ln w="3175" cmpd="sng">
                  <a:noFill/>
                </a:ln>
                <a:solidFill>
                  <a:schemeClr val="bg1"/>
                </a:solidFill>
                <a:latin typeface="+mj-lt"/>
                <a:ea typeface="+mj-ea"/>
                <a:cs typeface="+mj-cs"/>
              </a:rPr>
              <a:t>TODAY’S TORAH READING B’reisheet  8:15 – 9:17 </a:t>
            </a:r>
            <a:endParaRPr lang="en-US" sz="4000" dirty="0">
              <a:solidFill>
                <a:schemeClr val="bg1"/>
              </a:solidFill>
            </a:endParaRPr>
          </a:p>
        </p:txBody>
      </p:sp>
    </p:spTree>
    <p:extLst>
      <p:ext uri="{BB962C8B-B14F-4D97-AF65-F5344CB8AC3E}">
        <p14:creationId xmlns:p14="http://schemas.microsoft.com/office/powerpoint/2010/main" val="405751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EE509E8-D470-8208-5C02-25A606813C60}"/>
              </a:ext>
            </a:extLst>
          </p:cNvPr>
          <p:cNvSpPr txBox="1">
            <a:spLocks/>
          </p:cNvSpPr>
          <p:nvPr/>
        </p:nvSpPr>
        <p:spPr>
          <a:xfrm>
            <a:off x="816816" y="253545"/>
            <a:ext cx="10377495" cy="480131"/>
          </a:xfrm>
          <a:prstGeom prst="rect">
            <a:avLst/>
          </a:prstGeom>
          <a:ln w="76200">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90000"/>
              </a:lnSpc>
              <a:spcAft>
                <a:spcPts val="600"/>
              </a:spcAft>
              <a:tabLst>
                <a:tab pos="3030538" algn="l"/>
              </a:tabLst>
            </a:pPr>
            <a:r>
              <a:rPr lang="en-US" sz="2800" b="1" dirty="0">
                <a:ln w="3175" cmpd="sng">
                  <a:noFill/>
                </a:ln>
                <a:solidFill>
                  <a:schemeClr val="bg1"/>
                </a:solidFill>
                <a:latin typeface="+mj-lt"/>
                <a:ea typeface="+mj-ea"/>
                <a:cs typeface="+mj-cs"/>
              </a:rPr>
              <a:t>TODAY’S TORAH READING B’reisheet  8:15 – 9:17 </a:t>
            </a:r>
            <a:endParaRPr lang="en-US" sz="4000" dirty="0">
              <a:solidFill>
                <a:schemeClr val="bg1"/>
              </a:solidFill>
            </a:endParaRPr>
          </a:p>
        </p:txBody>
      </p:sp>
      <p:sp>
        <p:nvSpPr>
          <p:cNvPr id="4" name="TextBox 3">
            <a:extLst>
              <a:ext uri="{FF2B5EF4-FFF2-40B4-BE49-F238E27FC236}">
                <a16:creationId xmlns:a16="http://schemas.microsoft.com/office/drawing/2014/main" id="{D8D5D41D-C12A-CEA5-297E-5C9AE98F07BF}"/>
              </a:ext>
            </a:extLst>
          </p:cNvPr>
          <p:cNvSpPr txBox="1"/>
          <p:nvPr/>
        </p:nvSpPr>
        <p:spPr>
          <a:xfrm>
            <a:off x="1154046" y="1503494"/>
            <a:ext cx="9883908"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algn="l" rtl="0"/>
            <a:r>
              <a:rPr lang="en-US" dirty="0">
                <a:solidFill>
                  <a:schemeClr val="bg1"/>
                </a:solidFill>
                <a:latin typeface="Verdana" panose="020B0604030504040204" pitchFamily="34" charset="0"/>
              </a:rPr>
              <a:t>(</a:t>
            </a:r>
            <a:r>
              <a:rPr lang="en-US" sz="1800" b="0" i="0" u="none" strike="noStrike" baseline="0" dirty="0">
                <a:solidFill>
                  <a:schemeClr val="bg1"/>
                </a:solidFill>
                <a:latin typeface="Verdana" panose="020B0604030504040204" pitchFamily="34" charset="0"/>
              </a:rPr>
              <a:t>10) and with every living being that is with you: of the birds, of the cattle, and of every beast of the earth with you, of all that go out of the ark, every beast of the earth. (11) </a:t>
            </a:r>
            <a:r>
              <a:rPr lang="en-US" sz="1800" b="0" i="0" u="none" strike="noStrike" baseline="0" dirty="0">
                <a:solidFill>
                  <a:schemeClr val="bg1"/>
                </a:solidFill>
                <a:latin typeface="Verdana" panose="020B0604030504040204" pitchFamily="34" charset="0"/>
                <a:ea typeface="Verdana" panose="020B0604030504040204" pitchFamily="34" charset="0"/>
              </a:rPr>
              <a:t>And I shall establish My covenant with you, and never again is all flesh cut off by the waters of the flood, and never again is there a flood to destroy the earth. (12) And Elohim said, “This is the sign of the covenant which I make between Me and you, and every living being that is with you, for all generations to come: (13) I shall set My rainbow in the cloud, and it shall be for the sign of the covenant between Me and the earth. (14) And it shall be, when I bring a cloud over the earth, that the rainbow shall be seen in the cloud, (15) and I shall remember My covenant which is between Me and you and every living being of all flesh, and never again let the waters become a flood to destroy all flesh. (16) And the rainbow shall be in the cloud, and I shall see it, to remember the everlasting covenant between Elohim and every living being of all flesh that is on the earth.” (17) And Elohim said to Noach, “This is the sign of the covenant which I have established between Me and all flesh that is on the earth.” </a:t>
            </a:r>
            <a:endParaRPr lang="en-US" dirty="0">
              <a:solidFill>
                <a:schemeClr val="bg1"/>
              </a:solidFill>
            </a:endParaRPr>
          </a:p>
        </p:txBody>
      </p:sp>
    </p:spTree>
    <p:extLst>
      <p:ext uri="{BB962C8B-B14F-4D97-AF65-F5344CB8AC3E}">
        <p14:creationId xmlns:p14="http://schemas.microsoft.com/office/powerpoint/2010/main" val="363731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1789-D39B-C2B7-6EC9-E0F62BA2B005}"/>
              </a:ext>
            </a:extLst>
          </p:cNvPr>
          <p:cNvSpPr txBox="1">
            <a:spLocks/>
          </p:cNvSpPr>
          <p:nvPr/>
        </p:nvSpPr>
        <p:spPr>
          <a:xfrm>
            <a:off x="1441596" y="148855"/>
            <a:ext cx="9308806" cy="510365"/>
          </a:xfrm>
          <a:prstGeom prst="rect">
            <a:avLst/>
          </a:prstGeom>
          <a:ln w="762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anchor="ctr">
            <a:normAutofit fontScale="97500"/>
          </a:bodyPr>
          <a:lstStyle>
            <a:lvl1pPr algn="l" defTabSz="914400" rtl="0" eaLnBrk="1" latinLnBrk="0" hangingPunct="1">
              <a:lnSpc>
                <a:spcPct val="90000"/>
              </a:lnSpc>
              <a:spcBef>
                <a:spcPct val="0"/>
              </a:spcBef>
              <a:buNone/>
              <a:defRPr sz="4400" b="0" i="0" kern="1200" cap="all" spc="100" baseline="0">
                <a:solidFill>
                  <a:schemeClr val="tx1"/>
                </a:solidFill>
                <a:effectLst/>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Blessing after the reading of the Torah</a:t>
            </a:r>
            <a:endParaRPr lang="en-US" sz="2400" dirty="0">
              <a:solidFill>
                <a:schemeClr val="bg1"/>
              </a:solidFill>
            </a:endParaRPr>
          </a:p>
        </p:txBody>
      </p:sp>
      <p:sp>
        <p:nvSpPr>
          <p:cNvPr id="3" name="TextBox 2">
            <a:extLst>
              <a:ext uri="{FF2B5EF4-FFF2-40B4-BE49-F238E27FC236}">
                <a16:creationId xmlns:a16="http://schemas.microsoft.com/office/drawing/2014/main" id="{D47AB93F-69CA-AAAB-C9D6-36F69711FE8F}"/>
              </a:ext>
            </a:extLst>
          </p:cNvPr>
          <p:cNvSpPr txBox="1"/>
          <p:nvPr/>
        </p:nvSpPr>
        <p:spPr>
          <a:xfrm>
            <a:off x="2044994" y="918022"/>
            <a:ext cx="8102010" cy="5632311"/>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E-lo-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 me-lech ha-o-lam</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b="1"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our Elohim, King of the Universe</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sher</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na</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-tan la-nu to-rat e-met</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Who has given us the Torah of truth</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v’cha-yei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o-lam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na</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 be-to-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and planted everlasting life within us!</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b="1"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Sh’mo</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His Name</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no-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tein</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ha-To-rah </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Giver of the Torah!</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mein</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9968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76C19913-7575-5DC5-B11E-B1057F8FC40D}"/>
              </a:ext>
            </a:extLst>
          </p:cNvPr>
          <p:cNvSpPr txBox="1">
            <a:spLocks/>
          </p:cNvSpPr>
          <p:nvPr/>
        </p:nvSpPr>
        <p:spPr>
          <a:xfrm>
            <a:off x="2780347" y="152400"/>
            <a:ext cx="6628129" cy="609600"/>
          </a:xfrm>
          <a:prstGeom prst="rect">
            <a:avLst/>
          </a:prstGeom>
        </p:spPr>
        <p:style>
          <a:lnRef idx="2">
            <a:schemeClr val="dk1"/>
          </a:lnRef>
          <a:fillRef idx="1">
            <a:schemeClr val="lt1"/>
          </a:fillRef>
          <a:effectRef idx="0">
            <a:schemeClr val="dk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solidFill>
                  <a:schemeClr val="bg1"/>
                </a:solidFill>
              </a:rPr>
              <a:t>TORAH PARASHAH #</a:t>
            </a:r>
            <a:r>
              <a:rPr lang="en-US" sz="4100" b="1" dirty="0">
                <a:solidFill>
                  <a:schemeClr val="bg1"/>
                </a:solidFill>
              </a:rPr>
              <a:t>2</a:t>
            </a:r>
            <a:r>
              <a:rPr lang="en-US" sz="3200" b="1" dirty="0">
                <a:solidFill>
                  <a:schemeClr val="bg1"/>
                </a:solidFill>
              </a:rPr>
              <a:t> “NOACH”</a:t>
            </a:r>
            <a:endParaRPr lang="en-US" dirty="0">
              <a:solidFill>
                <a:schemeClr val="bg1"/>
              </a:solidFill>
            </a:endParaRPr>
          </a:p>
        </p:txBody>
      </p:sp>
      <p:sp>
        <p:nvSpPr>
          <p:cNvPr id="4" name="TextBox 3">
            <a:extLst>
              <a:ext uri="{FF2B5EF4-FFF2-40B4-BE49-F238E27FC236}">
                <a16:creationId xmlns:a16="http://schemas.microsoft.com/office/drawing/2014/main" id="{1FB991D0-393E-BA2E-1094-E3E9B1D58612}"/>
              </a:ext>
            </a:extLst>
          </p:cNvPr>
          <p:cNvSpPr txBox="1"/>
          <p:nvPr/>
        </p:nvSpPr>
        <p:spPr>
          <a:xfrm>
            <a:off x="916354" y="977758"/>
            <a:ext cx="10356113" cy="18244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Torah Portion and Outline</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rPr>
              <a:t>Genesis 6:9 – 11:32</a:t>
            </a:r>
          </a:p>
          <a:p>
            <a:pPr marL="0" marR="0">
              <a:lnSpc>
                <a:spcPct val="107000"/>
              </a:lnSpc>
              <a:spcBef>
                <a:spcPts val="0"/>
              </a:spcBef>
              <a:spcAft>
                <a:spcPts val="0"/>
              </a:spcAft>
            </a:pPr>
            <a:endParaRPr lang="en-US" sz="1600" u="sng"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Chapter 6:9 – 7:24</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Noah and the Flood”				Chapter 8:1 –  19     “The Flood Subsides”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Chapter 8:20 – 9:17	“YHWH's Covenant with Noah”		Chapter 9:18 – 29     “Noah's Descendants”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Chapter 10:1 – 32		“Nations Descended from Noah”		Chapter 11:1 – 9       “The Tower of Babel”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Chapter 11:10 – 26		“Shem’s Descendants”				Chapter 11:27 – 32   “Terah's Descendants”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04DD5B-79B3-9C03-198D-FA406CC8A0E4}"/>
              </a:ext>
            </a:extLst>
          </p:cNvPr>
          <p:cNvSpPr txBox="1"/>
          <p:nvPr/>
        </p:nvSpPr>
        <p:spPr>
          <a:xfrm>
            <a:off x="586745" y="3195095"/>
            <a:ext cx="11015330" cy="9353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0"/>
              </a:spcAft>
            </a:pPr>
            <a:r>
              <a:rPr lang="en-US" b="1" u="sng" dirty="0">
                <a:effectLst/>
                <a:latin typeface="Calibri" panose="020F0502020204030204" pitchFamily="34" charset="0"/>
                <a:ea typeface="Calibri" panose="020F0502020204030204" pitchFamily="34" charset="0"/>
                <a:cs typeface="Calibri" panose="020F0502020204030204" pitchFamily="34" charset="0"/>
              </a:rPr>
              <a:t>Haftarah Portion and Outline</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Isaiah 54:1 – 55:5</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54:1 – 17	“</a:t>
            </a:r>
            <a:r>
              <a:rPr lang="en-US" sz="1800" b="1" dirty="0">
                <a:effectLst/>
                <a:latin typeface="Calibri" panose="020F0502020204030204" pitchFamily="34" charset="0"/>
                <a:ea typeface="Calibri" panose="020F0502020204030204" pitchFamily="34" charset="0"/>
                <a:cs typeface="Arial" panose="020B0604020202020204" pitchFamily="34" charset="0"/>
              </a:rPr>
              <a:t>The Eternal Covenant of Peace”			Chapter 55:1 – 5	“The Compassion of the Lord”</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020C9A0-68A2-1753-0B86-8A3786853DB6}"/>
              </a:ext>
            </a:extLst>
          </p:cNvPr>
          <p:cNvSpPr txBox="1"/>
          <p:nvPr/>
        </p:nvSpPr>
        <p:spPr>
          <a:xfrm>
            <a:off x="2119865" y="4408809"/>
            <a:ext cx="8115300" cy="9353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Gospel Portion and Outline</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Luke 17:20 – 27</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17:20 – 27		“</a:t>
            </a:r>
            <a:r>
              <a:rPr lang="en-US" sz="1800" b="1" dirty="0">
                <a:effectLst/>
                <a:latin typeface="Calibri" panose="020F0502020204030204" pitchFamily="34" charset="0"/>
                <a:ea typeface="Calibri" panose="020F0502020204030204" pitchFamily="34" charset="0"/>
                <a:cs typeface="Arial" panose="020B0604020202020204" pitchFamily="34" charset="0"/>
              </a:rPr>
              <a:t>The Coming of the Kingdom”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447D5A-3302-714E-9F49-3D7906CFA904}"/>
              </a:ext>
            </a:extLst>
          </p:cNvPr>
          <p:cNvSpPr txBox="1"/>
          <p:nvPr/>
        </p:nvSpPr>
        <p:spPr>
          <a:xfrm>
            <a:off x="2360883" y="5694851"/>
            <a:ext cx="7633263" cy="769441"/>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During today’s Torah Parashah discussions consider:</a:t>
            </a:r>
          </a:p>
          <a:p>
            <a:pPr algn="ctr"/>
            <a:r>
              <a:rPr lang="en-US" sz="2400" b="1" dirty="0">
                <a:ln w="0"/>
                <a:solidFill>
                  <a:schemeClr val="bg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Where is Yeshua?    	How is this relevant to us today?</a:t>
            </a:r>
          </a:p>
        </p:txBody>
      </p:sp>
    </p:spTree>
    <p:extLst>
      <p:ext uri="{BB962C8B-B14F-4D97-AF65-F5344CB8AC3E}">
        <p14:creationId xmlns:p14="http://schemas.microsoft.com/office/powerpoint/2010/main" val="375112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86C81A-0593-7CD4-7B3A-9C48BBFAF883}"/>
              </a:ext>
            </a:extLst>
          </p:cNvPr>
          <p:cNvSpPr txBox="1"/>
          <p:nvPr/>
        </p:nvSpPr>
        <p:spPr>
          <a:xfrm>
            <a:off x="279990" y="992098"/>
            <a:ext cx="11632017" cy="33391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pPr>
            <a:r>
              <a:rPr lang="en-US" sz="1800" b="1" u="sng" dirty="0">
                <a:effectLst/>
                <a:latin typeface="Calibri" panose="020F0502020204030204" pitchFamily="34" charset="0"/>
                <a:ea typeface="Calibri" panose="020F0502020204030204" pitchFamily="34" charset="0"/>
                <a:cs typeface="Calibri" panose="020F0502020204030204" pitchFamily="34" charset="0"/>
              </a:rPr>
              <a:t>Torah Parashah Questions for Discussion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u="sng" dirty="0">
                <a:effectLst/>
                <a:latin typeface="Calibri" panose="020F0502020204030204" pitchFamily="34" charset="0"/>
                <a:ea typeface="Calibri" panose="020F0502020204030204" pitchFamily="34" charset="0"/>
              </a:rPr>
              <a:t>Genesis 6:9 – 11:32</a:t>
            </a:r>
          </a:p>
          <a:p>
            <a:pPr marL="0" marR="0">
              <a:lnSpc>
                <a:spcPct val="107000"/>
              </a:lnSpc>
              <a:spcBef>
                <a:spcPts val="0"/>
              </a:spcBef>
              <a:spcAft>
                <a:spcPts val="0"/>
              </a:spcAft>
            </a:pPr>
            <a:r>
              <a:rPr lang="en-US" sz="18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Treasure Hunt Alert!</a:t>
            </a:r>
            <a:r>
              <a:rPr lang="en-US" sz="1800" dirty="0">
                <a:effectLst/>
                <a:latin typeface="Calibri" panose="020F0502020204030204" pitchFamily="34" charset="0"/>
                <a:ea typeface="Calibri" panose="020F0502020204030204" pitchFamily="34" charset="0"/>
                <a:cs typeface="Calibri" panose="020F0502020204030204" pitchFamily="34" charset="0"/>
              </a:rPr>
              <a:t> Noah’s flood is referenced many times in Scripture. The purpose of some of these questions is for you to find the references and see how those authors used Noah’s flood in their writings. Have fun!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For decades there has been a relentless attack by YHWH’s enemy to destroy the validity of Noah’s Flood and its aftermath, making it a subject seemingly trivial to many believers today. Can you explain why the enemy is doing this?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Do you believe the flood historically happened or is it just a nice moral story, like when Yeshua told a parable? Be ready to defend your answer!  </a:t>
            </a:r>
            <a:r>
              <a:rPr lang="en-US" sz="1800" dirty="0">
                <a:effectLst/>
                <a:latin typeface="Segoe UI Emoji" panose="020B0502040204020203" pitchFamily="34" charset="0"/>
                <a:ea typeface="Calibri" panose="020F0502020204030204" pitchFamily="34" charset="0"/>
                <a:cs typeface="Calibri" panose="020F0502020204030204" pitchFamily="34" charset="0"/>
                <a:sym typeface="Segoe UI Emoji" panose="020B0502040204020203"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I was taught the animals went into the ark two by two, male and female. Then why do some Bibles say fourteen of them in 7:3?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Skeptics say … “Well, we know the flood couldn’t have happened because all the animal types we see today couldn’t have fit into such a little boat.”  What is your rebuttal to this argument?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12">
            <a:extLst>
              <a:ext uri="{FF2B5EF4-FFF2-40B4-BE49-F238E27FC236}">
                <a16:creationId xmlns:a16="http://schemas.microsoft.com/office/drawing/2014/main" id="{320C2723-CCBD-D643-AB3A-D28D0171A255}"/>
              </a:ext>
            </a:extLst>
          </p:cNvPr>
          <p:cNvSpPr txBox="1">
            <a:spLocks/>
          </p:cNvSpPr>
          <p:nvPr/>
        </p:nvSpPr>
        <p:spPr>
          <a:xfrm>
            <a:off x="2781935" y="183241"/>
            <a:ext cx="6628129" cy="609600"/>
          </a:xfrm>
          <a:prstGeom prst="rect">
            <a:avLst/>
          </a:prstGeom>
        </p:spPr>
        <p:style>
          <a:lnRef idx="2">
            <a:schemeClr val="dk1"/>
          </a:lnRef>
          <a:fillRef idx="1">
            <a:schemeClr val="lt1"/>
          </a:fillRef>
          <a:effectRef idx="0">
            <a:schemeClr val="dk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solidFill>
                  <a:schemeClr val="bg1"/>
                </a:solidFill>
              </a:rPr>
              <a:t>TORAH PARASHAH #</a:t>
            </a:r>
            <a:r>
              <a:rPr lang="en-US" sz="4100" b="1" dirty="0">
                <a:solidFill>
                  <a:schemeClr val="bg1"/>
                </a:solidFill>
              </a:rPr>
              <a:t>2</a:t>
            </a:r>
            <a:r>
              <a:rPr lang="en-US" sz="3200" b="1" dirty="0">
                <a:solidFill>
                  <a:schemeClr val="bg1"/>
                </a:solidFill>
              </a:rPr>
              <a:t> “NOACH”</a:t>
            </a:r>
            <a:endParaRPr lang="en-US" dirty="0">
              <a:solidFill>
                <a:schemeClr val="bg1"/>
              </a:solidFill>
            </a:endParaRPr>
          </a:p>
        </p:txBody>
      </p:sp>
      <p:pic>
        <p:nvPicPr>
          <p:cNvPr id="8" name="Picture 7">
            <a:extLst>
              <a:ext uri="{FF2B5EF4-FFF2-40B4-BE49-F238E27FC236}">
                <a16:creationId xmlns:a16="http://schemas.microsoft.com/office/drawing/2014/main" id="{019BB5AF-35BE-728E-453C-CCEDC2554676}"/>
              </a:ext>
            </a:extLst>
          </p:cNvPr>
          <p:cNvPicPr>
            <a:picLocks noChangeAspect="1"/>
          </p:cNvPicPr>
          <p:nvPr/>
        </p:nvPicPr>
        <p:blipFill>
          <a:blip r:embed="rId2"/>
          <a:stretch>
            <a:fillRect/>
          </a:stretch>
        </p:blipFill>
        <p:spPr>
          <a:xfrm>
            <a:off x="318966" y="4530540"/>
            <a:ext cx="5777034" cy="2144220"/>
          </a:xfrm>
          <a:prstGeom prst="rect">
            <a:avLst/>
          </a:prstGeom>
        </p:spPr>
      </p:pic>
      <p:pic>
        <p:nvPicPr>
          <p:cNvPr id="9" name="Picture 4" descr="Noah’s Ark Exit | Renner Ministries">
            <a:extLst>
              <a:ext uri="{FF2B5EF4-FFF2-40B4-BE49-F238E27FC236}">
                <a16:creationId xmlns:a16="http://schemas.microsoft.com/office/drawing/2014/main" id="{14EF0AF3-6B70-CD9F-F61F-6A1928BF1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74" y="4530539"/>
            <a:ext cx="5617533" cy="23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2194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57</TotalTime>
  <Words>1949</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Segoe UI Emoji</vt:lpstr>
      <vt:lpstr>Verdana</vt:lpstr>
      <vt:lpstr>Depth</vt:lpstr>
      <vt:lpstr>TORAH PARASHAH “NOACH”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TORAH PARASHAH  “NOACH”</dc:title>
  <dc:creator>David Fairall</dc:creator>
  <cp:lastModifiedBy>David Fairall</cp:lastModifiedBy>
  <cp:revision>22</cp:revision>
  <dcterms:created xsi:type="dcterms:W3CDTF">2023-10-18T17:27:34Z</dcterms:created>
  <dcterms:modified xsi:type="dcterms:W3CDTF">2023-10-18T18:24:35Z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