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7" r:id="rId5"/>
    <p:sldId id="266" r:id="rId6"/>
    <p:sldId id="265" r:id="rId7"/>
    <p:sldId id="264" r:id="rId8"/>
    <p:sldId id="263" r:id="rId9"/>
    <p:sldId id="262" r:id="rId10"/>
    <p:sldId id="261" r:id="rId11"/>
    <p:sldId id="258" r:id="rId12"/>
    <p:sldId id="268" r:id="rId13"/>
    <p:sldId id="259" r:id="rId14"/>
    <p:sldId id="270" r:id="rId15"/>
    <p:sldId id="271"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7324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11/1/2023</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11/1/2023</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3DEB-1EE6-E1D4-919A-CA0F46AF2E06}"/>
              </a:ext>
            </a:extLst>
          </p:cNvPr>
          <p:cNvSpPr>
            <a:spLocks noGrp="1"/>
          </p:cNvSpPr>
          <p:nvPr>
            <p:ph type="ctrTitle"/>
          </p:nvPr>
        </p:nvSpPr>
        <p:spPr>
          <a:xfrm>
            <a:off x="8160773" y="1113062"/>
            <a:ext cx="3382297" cy="3281957"/>
          </a:xfrm>
        </p:spPr>
        <p:style>
          <a:lnRef idx="0">
            <a:schemeClr val="accent1"/>
          </a:lnRef>
          <a:fillRef idx="3">
            <a:schemeClr val="accent1"/>
          </a:fillRef>
          <a:effectRef idx="3">
            <a:schemeClr val="accent1"/>
          </a:effectRef>
          <a:fontRef idx="minor">
            <a:schemeClr val="lt1"/>
          </a:fontRef>
        </p:style>
        <p:txBody>
          <a:bodyPr>
            <a:normAutofit/>
          </a:bodyPr>
          <a:lstStyle/>
          <a:p>
            <a:r>
              <a:rPr lang="en-US" sz="4600" b="1" dirty="0"/>
              <a:t>TORAH PARASHAH #4</a:t>
            </a:r>
            <a:br>
              <a:rPr lang="en-US" sz="4600" b="1" dirty="0"/>
            </a:br>
            <a:r>
              <a:rPr lang="en-US" sz="4600" b="1" dirty="0"/>
              <a:t>“VAYERA”</a:t>
            </a:r>
            <a:endParaRPr lang="en-US" sz="4600" dirty="0"/>
          </a:p>
        </p:txBody>
      </p:sp>
      <p:sp>
        <p:nvSpPr>
          <p:cNvPr id="3" name="Subtitle 2">
            <a:extLst>
              <a:ext uri="{FF2B5EF4-FFF2-40B4-BE49-F238E27FC236}">
                <a16:creationId xmlns:a16="http://schemas.microsoft.com/office/drawing/2014/main" id="{C88F6AD9-FB02-E75D-1198-81A65CEE5F4C}"/>
              </a:ext>
            </a:extLst>
          </p:cNvPr>
          <p:cNvSpPr>
            <a:spLocks noGrp="1"/>
          </p:cNvSpPr>
          <p:nvPr>
            <p:ph type="subTitle" idx="1"/>
          </p:nvPr>
        </p:nvSpPr>
        <p:spPr>
          <a:xfrm>
            <a:off x="1109763" y="5633656"/>
            <a:ext cx="10433307" cy="533228"/>
          </a:xfrm>
        </p:spPr>
        <p:style>
          <a:lnRef idx="0">
            <a:schemeClr val="accent3"/>
          </a:lnRef>
          <a:fillRef idx="3">
            <a:schemeClr val="accent3"/>
          </a:fillRef>
          <a:effectRef idx="3">
            <a:schemeClr val="accent3"/>
          </a:effectRef>
          <a:fontRef idx="minor">
            <a:schemeClr val="lt1"/>
          </a:fontRef>
        </p:style>
        <p:txBody>
          <a:bodyPr>
            <a:noAutofit/>
          </a:bodyPr>
          <a:lstStyle/>
          <a:p>
            <a:pPr>
              <a:lnSpc>
                <a:spcPct val="90000"/>
              </a:lnSpc>
            </a:pPr>
            <a:r>
              <a:rPr lang="en-US" sz="2400" b="1" dirty="0">
                <a:solidFill>
                  <a:schemeClr val="tx1"/>
                </a:solidFill>
              </a:rPr>
              <a:t>B’REISHEET 18:1-22:24			2 KINGS 4:1- 37			LUKE 17:28-37</a:t>
            </a:r>
          </a:p>
        </p:txBody>
      </p:sp>
      <p:pic>
        <p:nvPicPr>
          <p:cNvPr id="1026" name="Picture 2" descr="The Bodies of God | Sefaria">
            <a:extLst>
              <a:ext uri="{FF2B5EF4-FFF2-40B4-BE49-F238E27FC236}">
                <a16:creationId xmlns:a16="http://schemas.microsoft.com/office/drawing/2014/main" id="{86AE5740-0183-FD44-194A-EB800B50D5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786" y="871871"/>
            <a:ext cx="7098210" cy="43648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86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6F5FD3-EBD9-3E0A-37B2-957E1AD00429}"/>
              </a:ext>
            </a:extLst>
          </p:cNvPr>
          <p:cNvSpPr txBox="1"/>
          <p:nvPr/>
        </p:nvSpPr>
        <p:spPr>
          <a:xfrm>
            <a:off x="308343" y="212937"/>
            <a:ext cx="10685721" cy="21866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2000" b="1" u="sng" dirty="0">
                <a:effectLst/>
                <a:latin typeface="Calibri" panose="020F0502020204030204" pitchFamily="34" charset="0"/>
                <a:ea typeface="Calibri" panose="020F0502020204030204" pitchFamily="34" charset="0"/>
                <a:cs typeface="Calibri" panose="020F0502020204030204" pitchFamily="34" charset="0"/>
              </a:rPr>
              <a:t>Torah Parashah Questions for Discussion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Once again, this Torah section covers amazing accounts too numerous to discuss in depth each Shabbat. However, it is my hope you will go through each of these chapters as I do with joy, hope and personal growth. May we share as much as time allows during our allotted Torah service, but also on the Band Channel set up for Torah discussion, and over a great oneg meal in the fellowship hall!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18:18 reads, “Seeing that Abraham shall surely become a great and mighty nation, and all the nations of the earth shall be blessed in him?” What was Abraham’s part to this amazing blessing?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2">
            <a:extLst>
              <a:ext uri="{FF2B5EF4-FFF2-40B4-BE49-F238E27FC236}">
                <a16:creationId xmlns:a16="http://schemas.microsoft.com/office/drawing/2014/main" id="{89A57910-2029-5626-A842-EC3078CD7C2F}"/>
              </a:ext>
            </a:extLst>
          </p:cNvPr>
          <p:cNvSpPr txBox="1">
            <a:spLocks/>
          </p:cNvSpPr>
          <p:nvPr/>
        </p:nvSpPr>
        <p:spPr>
          <a:xfrm rot="16200000">
            <a:off x="9213964" y="3897635"/>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pic>
        <p:nvPicPr>
          <p:cNvPr id="6" name="Picture 5">
            <a:extLst>
              <a:ext uri="{FF2B5EF4-FFF2-40B4-BE49-F238E27FC236}">
                <a16:creationId xmlns:a16="http://schemas.microsoft.com/office/drawing/2014/main" id="{9C5BC2CA-6C77-5854-C3FF-DCFFC60BD310}"/>
              </a:ext>
            </a:extLst>
          </p:cNvPr>
          <p:cNvPicPr>
            <a:picLocks noChangeAspect="1"/>
          </p:cNvPicPr>
          <p:nvPr/>
        </p:nvPicPr>
        <p:blipFill>
          <a:blip r:embed="rId2"/>
          <a:stretch>
            <a:fillRect/>
          </a:stretch>
        </p:blipFill>
        <p:spPr>
          <a:xfrm>
            <a:off x="542260" y="2780414"/>
            <a:ext cx="10579394" cy="3197160"/>
          </a:xfrm>
          <a:prstGeom prst="rect">
            <a:avLst/>
          </a:prstGeom>
        </p:spPr>
      </p:pic>
    </p:spTree>
    <p:extLst>
      <p:ext uri="{BB962C8B-B14F-4D97-AF65-F5344CB8AC3E}">
        <p14:creationId xmlns:p14="http://schemas.microsoft.com/office/powerpoint/2010/main" val="181757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9F4F2-E07F-121F-9BDC-43365BAD4C91}"/>
              </a:ext>
            </a:extLst>
          </p:cNvPr>
          <p:cNvSpPr txBox="1"/>
          <p:nvPr/>
        </p:nvSpPr>
        <p:spPr>
          <a:xfrm>
            <a:off x="453657" y="317847"/>
            <a:ext cx="11451263" cy="15610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lvl="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2. Abraham interceding for Sodom is truly a remarkable account, revealing so many truths and insights into YHWH, Abraham, and their relationship. Share some of these which you see during this section in the Torah service at Cornerstone.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3. 19:13 reads, “For we will destroy this place, because the cry of them is waxen great before the face of YHWH; and YHWH hath sent us to destroy it.” Whose cry is this?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2">
            <a:extLst>
              <a:ext uri="{FF2B5EF4-FFF2-40B4-BE49-F238E27FC236}">
                <a16:creationId xmlns:a16="http://schemas.microsoft.com/office/drawing/2014/main" id="{7860A159-FD94-6EA7-B924-8C15AE6C6339}"/>
              </a:ext>
            </a:extLst>
          </p:cNvPr>
          <p:cNvSpPr txBox="1">
            <a:spLocks/>
          </p:cNvSpPr>
          <p:nvPr/>
        </p:nvSpPr>
        <p:spPr>
          <a:xfrm>
            <a:off x="7023657" y="6251894"/>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pic>
        <p:nvPicPr>
          <p:cNvPr id="5" name="Picture 4">
            <a:extLst>
              <a:ext uri="{FF2B5EF4-FFF2-40B4-BE49-F238E27FC236}">
                <a16:creationId xmlns:a16="http://schemas.microsoft.com/office/drawing/2014/main" id="{9F6CEEA8-6294-AA28-5279-5D9B0113DBC4}"/>
              </a:ext>
            </a:extLst>
          </p:cNvPr>
          <p:cNvPicPr>
            <a:picLocks noChangeAspect="1"/>
          </p:cNvPicPr>
          <p:nvPr/>
        </p:nvPicPr>
        <p:blipFill>
          <a:blip r:embed="rId2"/>
          <a:stretch>
            <a:fillRect/>
          </a:stretch>
        </p:blipFill>
        <p:spPr>
          <a:xfrm>
            <a:off x="5954906" y="2158410"/>
            <a:ext cx="5942925" cy="3936112"/>
          </a:xfrm>
          <a:prstGeom prst="rect">
            <a:avLst/>
          </a:prstGeom>
        </p:spPr>
      </p:pic>
      <p:pic>
        <p:nvPicPr>
          <p:cNvPr id="7" name="Picture 6">
            <a:extLst>
              <a:ext uri="{FF2B5EF4-FFF2-40B4-BE49-F238E27FC236}">
                <a16:creationId xmlns:a16="http://schemas.microsoft.com/office/drawing/2014/main" id="{1235E500-D5A3-6B96-7131-A22824B1CD65}"/>
              </a:ext>
            </a:extLst>
          </p:cNvPr>
          <p:cNvPicPr>
            <a:picLocks noChangeAspect="1"/>
          </p:cNvPicPr>
          <p:nvPr/>
        </p:nvPicPr>
        <p:blipFill>
          <a:blip r:embed="rId3"/>
          <a:stretch>
            <a:fillRect/>
          </a:stretch>
        </p:blipFill>
        <p:spPr>
          <a:xfrm>
            <a:off x="88605" y="2073349"/>
            <a:ext cx="5458047" cy="4557773"/>
          </a:xfrm>
          <a:prstGeom prst="rect">
            <a:avLst/>
          </a:prstGeom>
        </p:spPr>
      </p:pic>
    </p:spTree>
    <p:extLst>
      <p:ext uri="{BB962C8B-B14F-4D97-AF65-F5344CB8AC3E}">
        <p14:creationId xmlns:p14="http://schemas.microsoft.com/office/powerpoint/2010/main" val="145343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C1B0DFBD-6E8E-ABBE-DB5C-3BB8BF21B571}"/>
              </a:ext>
            </a:extLst>
          </p:cNvPr>
          <p:cNvSpPr txBox="1">
            <a:spLocks/>
          </p:cNvSpPr>
          <p:nvPr/>
        </p:nvSpPr>
        <p:spPr>
          <a:xfrm>
            <a:off x="7114745" y="6308520"/>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pic>
        <p:nvPicPr>
          <p:cNvPr id="2" name="Picture 1">
            <a:extLst>
              <a:ext uri="{FF2B5EF4-FFF2-40B4-BE49-F238E27FC236}">
                <a16:creationId xmlns:a16="http://schemas.microsoft.com/office/drawing/2014/main" id="{0E5BBC19-406B-0BCB-53B2-D6510FA9AED6}"/>
              </a:ext>
            </a:extLst>
          </p:cNvPr>
          <p:cNvPicPr>
            <a:picLocks noChangeAspect="1"/>
          </p:cNvPicPr>
          <p:nvPr/>
        </p:nvPicPr>
        <p:blipFill>
          <a:blip r:embed="rId2"/>
          <a:stretch>
            <a:fillRect/>
          </a:stretch>
        </p:blipFill>
        <p:spPr>
          <a:xfrm>
            <a:off x="6096000" y="0"/>
            <a:ext cx="5978900" cy="4861908"/>
          </a:xfrm>
          <a:prstGeom prst="rect">
            <a:avLst/>
          </a:prstGeom>
        </p:spPr>
      </p:pic>
      <p:pic>
        <p:nvPicPr>
          <p:cNvPr id="6" name="Picture 5">
            <a:extLst>
              <a:ext uri="{FF2B5EF4-FFF2-40B4-BE49-F238E27FC236}">
                <a16:creationId xmlns:a16="http://schemas.microsoft.com/office/drawing/2014/main" id="{55FEA40B-B5EA-8E14-D775-E071FD5220D8}"/>
              </a:ext>
            </a:extLst>
          </p:cNvPr>
          <p:cNvPicPr>
            <a:picLocks noChangeAspect="1"/>
          </p:cNvPicPr>
          <p:nvPr/>
        </p:nvPicPr>
        <p:blipFill>
          <a:blip r:embed="rId3"/>
          <a:stretch>
            <a:fillRect/>
          </a:stretch>
        </p:blipFill>
        <p:spPr>
          <a:xfrm>
            <a:off x="117100" y="222590"/>
            <a:ext cx="5797991" cy="4508898"/>
          </a:xfrm>
          <a:prstGeom prst="rect">
            <a:avLst/>
          </a:prstGeom>
        </p:spPr>
      </p:pic>
      <p:sp>
        <p:nvSpPr>
          <p:cNvPr id="8" name="TextBox 7">
            <a:extLst>
              <a:ext uri="{FF2B5EF4-FFF2-40B4-BE49-F238E27FC236}">
                <a16:creationId xmlns:a16="http://schemas.microsoft.com/office/drawing/2014/main" id="{4630F8B2-96DA-6E48-66FD-74648D01BB66}"/>
              </a:ext>
            </a:extLst>
          </p:cNvPr>
          <p:cNvSpPr txBox="1"/>
          <p:nvPr/>
        </p:nvSpPr>
        <p:spPr>
          <a:xfrm>
            <a:off x="520556" y="5101075"/>
            <a:ext cx="11568223" cy="9682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lvl="0" rtl="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4, When YHWH destroys Sodom, Gomorrah and the cities of the plains, why does Lot’s wife die when she looks at them (v. 26) but Abraham lives (v. 28)?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5. Review question</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What historic ramifications occur from Lot having relations with his two daughters?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296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7DBDA-E4B3-D453-E3A2-A60C988ACB8B}"/>
              </a:ext>
            </a:extLst>
          </p:cNvPr>
          <p:cNvSpPr txBox="1"/>
          <p:nvPr/>
        </p:nvSpPr>
        <p:spPr>
          <a:xfrm>
            <a:off x="1017181" y="5432973"/>
            <a:ext cx="10815970" cy="9682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lvl="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6.  Review question</a:t>
            </a:r>
            <a:r>
              <a:rPr lang="en-US" sz="1800" dirty="0">
                <a:effectLst/>
                <a:latin typeface="Calibri" panose="020F0502020204030204" pitchFamily="34" charset="0"/>
                <a:ea typeface="Calibri" panose="020F0502020204030204" pitchFamily="34" charset="0"/>
                <a:cs typeface="Arial" panose="020B0604020202020204" pitchFamily="34" charset="0"/>
              </a:rPr>
              <a:t> - Why does YHWH protect Hagar and Ishmael?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7.  What character qualities of Abraham are revealed in his dealings with Abimelech?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8.  Why is the sacrifice of Isaac </a:t>
            </a:r>
            <a:r>
              <a:rPr lang="en-US" sz="1800" i="1" u="sng" dirty="0">
                <a:effectLst/>
                <a:latin typeface="Calibri" panose="020F0502020204030204" pitchFamily="34" charset="0"/>
                <a:ea typeface="Calibri" panose="020F0502020204030204" pitchFamily="34" charset="0"/>
                <a:cs typeface="Arial" panose="020B0604020202020204" pitchFamily="34" charset="0"/>
              </a:rPr>
              <a:t>central</a:t>
            </a:r>
            <a:r>
              <a:rPr lang="en-US" sz="1800" dirty="0">
                <a:effectLst/>
                <a:latin typeface="Calibri" panose="020F0502020204030204" pitchFamily="34" charset="0"/>
                <a:ea typeface="Calibri" panose="020F0502020204030204" pitchFamily="34" charset="0"/>
                <a:cs typeface="Arial" panose="020B0604020202020204" pitchFamily="34" charset="0"/>
              </a:rPr>
              <a:t> to our faith today? I mean, I thought it was just an old Jewish story.</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2">
            <a:extLst>
              <a:ext uri="{FF2B5EF4-FFF2-40B4-BE49-F238E27FC236}">
                <a16:creationId xmlns:a16="http://schemas.microsoft.com/office/drawing/2014/main" id="{C1B0DFBD-6E8E-ABBE-DB5C-3BB8BF21B571}"/>
              </a:ext>
            </a:extLst>
          </p:cNvPr>
          <p:cNvSpPr txBox="1">
            <a:spLocks/>
          </p:cNvSpPr>
          <p:nvPr/>
        </p:nvSpPr>
        <p:spPr>
          <a:xfrm>
            <a:off x="6872996" y="4926287"/>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pic>
        <p:nvPicPr>
          <p:cNvPr id="16" name="Picture 15" descr="A close-up of a rock wall&#10;&#10;Description automatically generated">
            <a:extLst>
              <a:ext uri="{FF2B5EF4-FFF2-40B4-BE49-F238E27FC236}">
                <a16:creationId xmlns:a16="http://schemas.microsoft.com/office/drawing/2014/main" id="{4BC6C897-CBDF-F07B-F6A1-44C764056751}"/>
              </a:ext>
            </a:extLst>
          </p:cNvPr>
          <p:cNvPicPr>
            <a:picLocks noChangeAspect="1"/>
          </p:cNvPicPr>
          <p:nvPr/>
        </p:nvPicPr>
        <p:blipFill>
          <a:blip r:embed="rId2"/>
          <a:stretch>
            <a:fillRect/>
          </a:stretch>
        </p:blipFill>
        <p:spPr>
          <a:xfrm>
            <a:off x="183804" y="163214"/>
            <a:ext cx="5892381" cy="5057371"/>
          </a:xfrm>
          <a:prstGeom prst="rect">
            <a:avLst/>
          </a:prstGeom>
        </p:spPr>
      </p:pic>
      <p:pic>
        <p:nvPicPr>
          <p:cNvPr id="18" name="Picture 17">
            <a:extLst>
              <a:ext uri="{FF2B5EF4-FFF2-40B4-BE49-F238E27FC236}">
                <a16:creationId xmlns:a16="http://schemas.microsoft.com/office/drawing/2014/main" id="{96319694-6D15-51A0-DE2B-F25F18DBEBB0}"/>
              </a:ext>
            </a:extLst>
          </p:cNvPr>
          <p:cNvPicPr>
            <a:picLocks noChangeAspect="1"/>
          </p:cNvPicPr>
          <p:nvPr/>
        </p:nvPicPr>
        <p:blipFill>
          <a:blip r:embed="rId3"/>
          <a:stretch>
            <a:fillRect/>
          </a:stretch>
        </p:blipFill>
        <p:spPr>
          <a:xfrm>
            <a:off x="6346769" y="253358"/>
            <a:ext cx="5486382" cy="4419286"/>
          </a:xfrm>
          <a:prstGeom prst="rect">
            <a:avLst/>
          </a:prstGeom>
        </p:spPr>
      </p:pic>
    </p:spTree>
    <p:extLst>
      <p:ext uri="{BB962C8B-B14F-4D97-AF65-F5344CB8AC3E}">
        <p14:creationId xmlns:p14="http://schemas.microsoft.com/office/powerpoint/2010/main" val="3789499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C1B0DFBD-6E8E-ABBE-DB5C-3BB8BF21B571}"/>
              </a:ext>
            </a:extLst>
          </p:cNvPr>
          <p:cNvSpPr txBox="1">
            <a:spLocks/>
          </p:cNvSpPr>
          <p:nvPr/>
        </p:nvSpPr>
        <p:spPr>
          <a:xfrm>
            <a:off x="471754" y="6310838"/>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sp>
        <p:nvSpPr>
          <p:cNvPr id="3" name="TextBox 2">
            <a:extLst>
              <a:ext uri="{FF2B5EF4-FFF2-40B4-BE49-F238E27FC236}">
                <a16:creationId xmlns:a16="http://schemas.microsoft.com/office/drawing/2014/main" id="{D01BBF13-2BEB-E6A8-4669-9B9CFD60D477}"/>
              </a:ext>
            </a:extLst>
          </p:cNvPr>
          <p:cNvSpPr txBox="1"/>
          <p:nvPr/>
        </p:nvSpPr>
        <p:spPr>
          <a:xfrm>
            <a:off x="539603" y="167934"/>
            <a:ext cx="4914900" cy="704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2000" b="1" u="sng" dirty="0">
                <a:latin typeface="Calibri" panose="020F0502020204030204" pitchFamily="34" charset="0"/>
                <a:ea typeface="Calibri" panose="020F0502020204030204" pitchFamily="34" charset="0"/>
                <a:cs typeface="Calibri" panose="020F0502020204030204" pitchFamily="34" charset="0"/>
              </a:rPr>
              <a:t>Hafta</a:t>
            </a:r>
            <a:r>
              <a:rPr lang="en-US" sz="2000" b="1" u="sng" dirty="0">
                <a:effectLst/>
                <a:latin typeface="Calibri" panose="020F0502020204030204" pitchFamily="34" charset="0"/>
                <a:ea typeface="Calibri" panose="020F0502020204030204" pitchFamily="34" charset="0"/>
                <a:cs typeface="Calibri" panose="020F0502020204030204" pitchFamily="34" charset="0"/>
              </a:rPr>
              <a:t>rah Parashah Questions for Discussion</a:t>
            </a:r>
          </a:p>
          <a:p>
            <a:pPr marL="0" marR="0" algn="ctr">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rPr>
              <a:t>2 Kings 4:1 --  37</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BFCFB7-038B-924E-A255-D9A55D4F2548}"/>
              </a:ext>
            </a:extLst>
          </p:cNvPr>
          <p:cNvSpPr txBox="1"/>
          <p:nvPr/>
        </p:nvSpPr>
        <p:spPr>
          <a:xfrm>
            <a:off x="295054" y="1033141"/>
            <a:ext cx="5403998" cy="51173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rtl="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Verse one mentions the “sons of the prophets.” (KJV) They are also mentioned in 1 Kings 20:35, 2 Kings 2:3,5 and 2 Kings 4:38. Who are they?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Research the heritage of the city and tribe of the Shunammite woman.  Does this heritage have any significance in this story?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Why was oil used in this account? Regarding how YHWH works, do you see a tie between this account and when Yeshua turned water into wine? (Hint- ponder what these two elements represent in Scripture.)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I was often taught growing up that raising the dead was a New Testament concept. If so, how does one explain by what name or power this woman’s son was brought back to life?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List Scriptures where people are resurrected from the dead in the Tanach.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Interesting Green: Reflection - Elisha and The Shunammite Woman (2)">
            <a:extLst>
              <a:ext uri="{FF2B5EF4-FFF2-40B4-BE49-F238E27FC236}">
                <a16:creationId xmlns:a16="http://schemas.microsoft.com/office/drawing/2014/main" id="{285EF0D4-CF33-6284-D38E-69C318960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329842"/>
            <a:ext cx="5800947" cy="3331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esting Green: Reflection - Elisha Raising The Son Of The ...">
            <a:extLst>
              <a:ext uri="{FF2B5EF4-FFF2-40B4-BE49-F238E27FC236}">
                <a16:creationId xmlns:a16="http://schemas.microsoft.com/office/drawing/2014/main" id="{C3AF2E33-B2D6-71C5-68D7-F885A2677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950" y="167935"/>
            <a:ext cx="5410200" cy="294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6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C1B0DFBD-6E8E-ABBE-DB5C-3BB8BF21B571}"/>
              </a:ext>
            </a:extLst>
          </p:cNvPr>
          <p:cNvSpPr txBox="1">
            <a:spLocks/>
          </p:cNvSpPr>
          <p:nvPr/>
        </p:nvSpPr>
        <p:spPr>
          <a:xfrm>
            <a:off x="303992" y="6308822"/>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sp>
        <p:nvSpPr>
          <p:cNvPr id="3" name="TextBox 2">
            <a:extLst>
              <a:ext uri="{FF2B5EF4-FFF2-40B4-BE49-F238E27FC236}">
                <a16:creationId xmlns:a16="http://schemas.microsoft.com/office/drawing/2014/main" id="{B8A6037D-5A82-052B-D28A-3131CC5467B9}"/>
              </a:ext>
            </a:extLst>
          </p:cNvPr>
          <p:cNvSpPr txBox="1"/>
          <p:nvPr/>
        </p:nvSpPr>
        <p:spPr>
          <a:xfrm>
            <a:off x="303992" y="744073"/>
            <a:ext cx="8786845" cy="27464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This is a very interesting section of Scripture to read. Which parts do you think are realistic, and which parts are symbolic? Can you back up your ideas with Scripture?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It is interesting that Yeshua draws parallels with the time of Noah, Lot and His second coming. Why does He do that?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Verse 31 reads, “In that day, he which shall be upon the housetop, and his stuff in the house, let him not come down to take it away: and he that is in the field, let him likewise not return back.” So, what should these people do instead of these examples?</a:t>
            </a:r>
            <a:r>
              <a:rPr lang="en-US" sz="16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Verse 33 reads, “Whosoever shall seek to save his life shall lose it; and whosoever shall lose his life shall preserve it.” What does Yeshua mean by this?</a:t>
            </a:r>
          </a:p>
        </p:txBody>
      </p:sp>
      <p:sp>
        <p:nvSpPr>
          <p:cNvPr id="5" name="TextBox 4">
            <a:extLst>
              <a:ext uri="{FF2B5EF4-FFF2-40B4-BE49-F238E27FC236}">
                <a16:creationId xmlns:a16="http://schemas.microsoft.com/office/drawing/2014/main" id="{A67C77F7-7CC0-3DDC-4D80-D2367CBE6516}"/>
              </a:ext>
            </a:extLst>
          </p:cNvPr>
          <p:cNvSpPr txBox="1"/>
          <p:nvPr/>
        </p:nvSpPr>
        <p:spPr>
          <a:xfrm>
            <a:off x="303992" y="186833"/>
            <a:ext cx="7232797" cy="4070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2000" b="1" u="sng" dirty="0">
                <a:effectLst/>
                <a:latin typeface="Calibri" panose="020F0502020204030204" pitchFamily="34" charset="0"/>
                <a:ea typeface="Calibri" panose="020F0502020204030204" pitchFamily="34" charset="0"/>
                <a:cs typeface="Calibri" panose="020F0502020204030204" pitchFamily="34" charset="0"/>
              </a:rPr>
              <a:t>Gospel Parashah Questions for Discussion</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u="sng" dirty="0">
                <a:effectLst/>
                <a:latin typeface="Calibri" panose="020F0502020204030204" pitchFamily="34" charset="0"/>
                <a:ea typeface="Calibri" panose="020F0502020204030204" pitchFamily="34" charset="0"/>
                <a:cs typeface="Calibri" panose="020F0502020204030204" pitchFamily="34" charset="0"/>
              </a:rPr>
              <a:t>Luke 17:28-37</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descr="As in the Days of Lot: Warnings for Today - Christian Evidence">
            <a:extLst>
              <a:ext uri="{FF2B5EF4-FFF2-40B4-BE49-F238E27FC236}">
                <a16:creationId xmlns:a16="http://schemas.microsoft.com/office/drawing/2014/main" id="{F32B2470-9155-3EFA-3864-01FD85383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0206" y="167934"/>
            <a:ext cx="2617802" cy="33642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Everlasting Empire - Part 3 of 4 - Peter Wollensack Author">
            <a:extLst>
              <a:ext uri="{FF2B5EF4-FFF2-40B4-BE49-F238E27FC236}">
                <a16:creationId xmlns:a16="http://schemas.microsoft.com/office/drawing/2014/main" id="{50B61D69-FB4F-8DDD-4508-0F87051E4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872" y="3881824"/>
            <a:ext cx="5833730" cy="2808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109FA4-B8B2-D310-0F8B-A1B63408EE8D}"/>
              </a:ext>
            </a:extLst>
          </p:cNvPr>
          <p:cNvPicPr>
            <a:picLocks noChangeAspect="1"/>
          </p:cNvPicPr>
          <p:nvPr/>
        </p:nvPicPr>
        <p:blipFill>
          <a:blip r:embed="rId4"/>
          <a:stretch>
            <a:fillRect/>
          </a:stretch>
        </p:blipFill>
        <p:spPr>
          <a:xfrm>
            <a:off x="303992" y="3881824"/>
            <a:ext cx="5792008" cy="2276793"/>
          </a:xfrm>
          <a:prstGeom prst="rect">
            <a:avLst/>
          </a:prstGeom>
        </p:spPr>
      </p:pic>
    </p:spTree>
    <p:extLst>
      <p:ext uri="{BB962C8B-B14F-4D97-AF65-F5344CB8AC3E}">
        <p14:creationId xmlns:p14="http://schemas.microsoft.com/office/powerpoint/2010/main" val="2323963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C1B0DFBD-6E8E-ABBE-DB5C-3BB8BF21B571}"/>
              </a:ext>
            </a:extLst>
          </p:cNvPr>
          <p:cNvSpPr txBox="1">
            <a:spLocks/>
          </p:cNvSpPr>
          <p:nvPr/>
        </p:nvSpPr>
        <p:spPr>
          <a:xfrm>
            <a:off x="6872996" y="4203273"/>
            <a:ext cx="4960155" cy="379228"/>
          </a:xfrm>
          <a:prstGeom prst="rect">
            <a:avLst/>
          </a:prstGeom>
        </p:spPr>
        <p:style>
          <a:lnRef idx="2">
            <a:schemeClr val="dk1"/>
          </a:lnRef>
          <a:fillRef idx="1">
            <a:schemeClr val="lt1"/>
          </a:fillRef>
          <a:effectRef idx="0">
            <a:schemeClr val="dk1"/>
          </a:effectRef>
          <a:fontRef idx="minor">
            <a:schemeClr val="dk1"/>
          </a:fontRef>
        </p:style>
        <p:txBody>
          <a:bodyPr>
            <a:normAutofit fontScale="97500" lnSpcReduction="100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chemeClr val="tx1"/>
                </a:solidFill>
              </a:rPr>
              <a:t>TORAH PARASHAH #3 “VAYERA”</a:t>
            </a:r>
            <a:r>
              <a:rPr lang="en-US" sz="2400" b="1"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442892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B538FCA-39F2-F0A6-0BA6-37FB7482475B}"/>
              </a:ext>
            </a:extLst>
          </p:cNvPr>
          <p:cNvSpPr txBox="1">
            <a:spLocks/>
          </p:cNvSpPr>
          <p:nvPr/>
        </p:nvSpPr>
        <p:spPr>
          <a:xfrm>
            <a:off x="1138237" y="701713"/>
            <a:ext cx="9915525" cy="480131"/>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spAutoFit/>
          </a:bodyPr>
          <a:lstStyle>
            <a:defPPr>
              <a:defRPr lang="en-US"/>
            </a:defPPr>
            <a:lvl1pPr marL="0" algn="l" defTabSz="914400" rtl="0" eaLnBrk="1" latinLnBrk="0" hangingPunct="1">
              <a:lnSpc>
                <a:spcPct val="90000"/>
              </a:lnSpc>
              <a:spcBef>
                <a:spcPct val="0"/>
              </a:spcBef>
              <a:buNone/>
              <a:defRPr sz="44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800" b="1" dirty="0">
                <a:solidFill>
                  <a:schemeClr val="bg1"/>
                </a:solidFill>
                <a:latin typeface="Verdana" panose="020B0604030504040204" pitchFamily="34" charset="0"/>
                <a:ea typeface="Verdana" panose="020B0604030504040204" pitchFamily="34" charset="0"/>
              </a:rPr>
              <a:t> </a:t>
            </a:r>
            <a:r>
              <a:rPr lang="en-US" sz="2800" b="1" dirty="0">
                <a:solidFill>
                  <a:schemeClr val="tx1"/>
                </a:solidFill>
                <a:latin typeface="Verdana" panose="020B0604030504040204" pitchFamily="34" charset="0"/>
                <a:ea typeface="Verdana" panose="020B0604030504040204" pitchFamily="34" charset="0"/>
              </a:rPr>
              <a:t>Blessing Before the Reading of the Torah</a:t>
            </a:r>
            <a:endParaRPr lang="en-US" sz="2800" dirty="0">
              <a:solidFill>
                <a:schemeClr val="tx1"/>
              </a:solidFill>
            </a:endParaRPr>
          </a:p>
        </p:txBody>
      </p:sp>
      <p:sp>
        <p:nvSpPr>
          <p:cNvPr id="5" name="TextBox 4">
            <a:extLst>
              <a:ext uri="{FF2B5EF4-FFF2-40B4-BE49-F238E27FC236}">
                <a16:creationId xmlns:a16="http://schemas.microsoft.com/office/drawing/2014/main" id="{12787F92-7ADF-7CFE-7995-9829AD4A4777}"/>
              </a:ext>
            </a:extLst>
          </p:cNvPr>
          <p:cNvSpPr txBox="1"/>
          <p:nvPr/>
        </p:nvSpPr>
        <p:spPr>
          <a:xfrm>
            <a:off x="1875359" y="1842817"/>
            <a:ext cx="8228627" cy="3785652"/>
          </a:xfrm>
          <a:prstGeom prst="rect">
            <a:avLst/>
          </a:prstGeom>
          <a:ln w="76200">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indent="0" algn="ctr">
              <a:buFont typeface="Arial" panose="020B0604020202020204" pitchFamily="34" charset="0"/>
              <a:buNone/>
              <a:defRPr/>
            </a:pPr>
            <a:endParaRPr lang="en-US" sz="2000" b="1" i="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i="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[Leader:]</a:t>
            </a: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r’chu</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et Yah-u-eh ha-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m’vo</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 </a:t>
            </a:r>
            <a:r>
              <a:rPr lang="en-US" sz="2000" b="1" i="1" dirty="0" err="1">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the Blessed One</a:t>
            </a:r>
          </a:p>
          <a:p>
            <a:pPr marL="0" indent="0" algn="ctr">
              <a:buFont typeface="Arial" panose="020B0604020202020204" pitchFamily="34" charset="0"/>
              <a:buNone/>
              <a:defRPr/>
            </a:pPr>
            <a:endParaRPr lang="en-US" sz="2000"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i="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[All:]</a:t>
            </a: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ha-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m’vo</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l’o</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-lam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-ed!</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Blessed is </a:t>
            </a:r>
            <a:r>
              <a:rPr lang="en-US" sz="2000" b="1" i="1" dirty="0" err="1">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the Blessed One, for all eternity</a:t>
            </a:r>
          </a:p>
          <a:p>
            <a:pPr marL="0" indent="0" algn="ctr">
              <a:buFont typeface="Arial" panose="020B0604020202020204" pitchFamily="34" charset="0"/>
              <a:buNone/>
              <a:defRPr/>
            </a:pPr>
            <a:endParaRPr lang="en-US" sz="2000"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i="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[Leader:]</a:t>
            </a: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ha-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m’vo</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l’o</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-lam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-ed!</a:t>
            </a:r>
          </a:p>
          <a:p>
            <a:pPr marL="0" indent="0" algn="ctr">
              <a:buFont typeface="Arial" panose="020B0604020202020204" pitchFamily="34" charset="0"/>
              <a:buNone/>
              <a:defRPr/>
            </a:pPr>
            <a:endPar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733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5B44EA-1EB8-1AFE-79D4-7A2CB7ACD70C}"/>
              </a:ext>
            </a:extLst>
          </p:cNvPr>
          <p:cNvSpPr txBox="1"/>
          <p:nvPr/>
        </p:nvSpPr>
        <p:spPr>
          <a:xfrm>
            <a:off x="1687032" y="250785"/>
            <a:ext cx="8817935" cy="6186309"/>
          </a:xfrm>
          <a:prstGeom prst="rect">
            <a:avLst/>
          </a:prstGeom>
          <a:ln w="76200">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indent="0" algn="ctr">
              <a:buFont typeface="Arial" panose="020B0604020202020204" pitchFamily="34" charset="0"/>
              <a:buNone/>
              <a:defRPr/>
            </a:pPr>
            <a:endParaRPr lang="en-US" sz="18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E-lo-</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hei</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-nu me-lech ha-o-lam</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Blessed are You, </a:t>
            </a:r>
            <a:r>
              <a:rPr lang="en-US" sz="2000" b="1" i="1" dirty="0" err="1">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our Elohim, King of the Universe</a:t>
            </a:r>
          </a:p>
          <a:p>
            <a:pPr marL="0" indent="0" algn="ctr">
              <a:buFont typeface="Arial" panose="020B0604020202020204" pitchFamily="34" charset="0"/>
              <a:buNone/>
              <a:defRPr/>
            </a:pPr>
            <a:endPar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sher</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-char </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-nu-mi-</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kol</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ha-a-min</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Who has chosen us from among all peoples</a:t>
            </a:r>
          </a:p>
          <a:p>
            <a:pPr marL="0" indent="0" algn="ctr">
              <a:buFont typeface="Arial" panose="020B0604020202020204" pitchFamily="34" charset="0"/>
              <a:buNone/>
              <a:defRPr/>
            </a:pPr>
            <a:endPar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v’na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-tan la-nu et-To-</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And gave us His Torah</a:t>
            </a:r>
          </a:p>
          <a:p>
            <a:pPr marL="0" indent="0" algn="ctr">
              <a:buFont typeface="Arial" panose="020B0604020202020204" pitchFamily="34" charset="0"/>
              <a:buNone/>
              <a:defRPr/>
            </a:pPr>
            <a:endPar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tah</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a:t>
            </a:r>
            <a:endParaRPr lang="en-US" sz="2000" b="1" i="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Blessed are You </a:t>
            </a:r>
            <a:r>
              <a:rPr lang="en-US" sz="2000" b="1" i="1" dirty="0" err="1">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marL="0" indent="0" algn="ctr">
              <a:buFont typeface="Arial" panose="020B0604020202020204" pitchFamily="34" charset="0"/>
              <a:buNone/>
              <a:defRPr/>
            </a:pPr>
            <a:r>
              <a:rPr lang="en-US" sz="2000" b="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[All:] </a:t>
            </a:r>
            <a:r>
              <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(Baruch </a:t>
            </a:r>
            <a:r>
              <a:rPr lang="en-US" sz="2000"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Sh’mo</a:t>
            </a:r>
            <a:r>
              <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 His Name   </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marL="0" indent="0" algn="ctr">
              <a:buFont typeface="Arial" panose="020B0604020202020204" pitchFamily="34" charset="0"/>
              <a:buNone/>
              <a:defRPr/>
            </a:pP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a:t>
            </a:r>
            <a:r>
              <a:rPr lang="en-US" sz="2000" b="1" dirty="0" err="1">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tein</a:t>
            </a:r>
            <a:r>
              <a:rPr lang="en-US" sz="2000" b="1" dirty="0">
                <a:solidFill>
                  <a:schemeClr val="accent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ha-torah. </a:t>
            </a:r>
          </a:p>
          <a:p>
            <a:pPr marL="0" indent="0" algn="ctr">
              <a:buFont typeface="Arial" panose="020B0604020202020204" pitchFamily="34" charset="0"/>
              <a:buNone/>
              <a:defRPr/>
            </a:pPr>
            <a:r>
              <a:rPr lang="en-US" sz="2000" b="1" i="1" dirty="0">
                <a:solidFill>
                  <a:schemeClr val="accent3">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Giver of the Torah!</a:t>
            </a:r>
          </a:p>
          <a:p>
            <a:pPr marL="0" indent="0" algn="ctr">
              <a:buFont typeface="Arial" panose="020B0604020202020204" pitchFamily="34" charset="0"/>
              <a:buNone/>
              <a:defRPr/>
            </a:pPr>
            <a:r>
              <a:rPr lang="en-US" sz="2000" b="1"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[All:] </a:t>
            </a:r>
            <a:r>
              <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a:t>
            </a:r>
            <a:r>
              <a:rPr lang="en-US" sz="2000"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mein</a:t>
            </a:r>
            <a:r>
              <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marL="0" indent="0" algn="ctr">
              <a:buFont typeface="Arial" panose="020B0604020202020204" pitchFamily="34" charset="0"/>
              <a:buNone/>
              <a:defRPr/>
            </a:pPr>
            <a:endParaRPr lang="en-US" dirty="0"/>
          </a:p>
        </p:txBody>
      </p:sp>
    </p:spTree>
    <p:extLst>
      <p:ext uri="{BB962C8B-B14F-4D97-AF65-F5344CB8AC3E}">
        <p14:creationId xmlns:p14="http://schemas.microsoft.com/office/powerpoint/2010/main" val="130985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13E3953-E03F-DA48-703D-D4C0FB773A90}"/>
              </a:ext>
            </a:extLst>
          </p:cNvPr>
          <p:cNvSpPr txBox="1">
            <a:spLocks/>
          </p:cNvSpPr>
          <p:nvPr/>
        </p:nvSpPr>
        <p:spPr>
          <a:xfrm>
            <a:off x="816816" y="253545"/>
            <a:ext cx="10377495" cy="480131"/>
          </a:xfrm>
          <a:prstGeom prst="rect">
            <a:avLst/>
          </a:prstGeom>
          <a:ln w="76200">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b">
            <a:spAutoFit/>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90000"/>
              </a:lnSpc>
              <a:spcAft>
                <a:spcPts val="600"/>
              </a:spcAft>
              <a:tabLst>
                <a:tab pos="3030538" algn="l"/>
              </a:tabLst>
            </a:pPr>
            <a:r>
              <a:rPr lang="en-US" sz="2800" b="1" dirty="0">
                <a:ln w="3175" cmpd="sng">
                  <a:noFill/>
                </a:ln>
                <a:solidFill>
                  <a:schemeClr val="tx1"/>
                </a:solidFill>
                <a:latin typeface="+mj-lt"/>
                <a:ea typeface="+mj-ea"/>
                <a:cs typeface="+mj-cs"/>
              </a:rPr>
              <a:t>TODAY’S TORAH READING B’reisheet 19:1-38     </a:t>
            </a:r>
            <a:endParaRPr lang="en-US" sz="4000" dirty="0">
              <a:solidFill>
                <a:schemeClr val="tx1"/>
              </a:solidFill>
            </a:endParaRPr>
          </a:p>
        </p:txBody>
      </p:sp>
      <p:sp>
        <p:nvSpPr>
          <p:cNvPr id="4" name="TextBox 3">
            <a:extLst>
              <a:ext uri="{FF2B5EF4-FFF2-40B4-BE49-F238E27FC236}">
                <a16:creationId xmlns:a16="http://schemas.microsoft.com/office/drawing/2014/main" id="{90DB849E-AE04-EAA3-26D8-C60FB94B86E3}"/>
              </a:ext>
            </a:extLst>
          </p:cNvPr>
          <p:cNvSpPr txBox="1"/>
          <p:nvPr/>
        </p:nvSpPr>
        <p:spPr>
          <a:xfrm>
            <a:off x="551120" y="1244010"/>
            <a:ext cx="10963940"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algn="l" rtl="0"/>
            <a:r>
              <a:rPr lang="en-US" dirty="0">
                <a:solidFill>
                  <a:schemeClr val="tx1"/>
                </a:solidFill>
                <a:latin typeface="Verdana" panose="020B0604030504040204" pitchFamily="34" charset="0"/>
              </a:rPr>
              <a:t>(</a:t>
            </a:r>
            <a:r>
              <a:rPr lang="en-US" sz="1800" i="0" u="none" strike="noStrike" baseline="0" dirty="0">
                <a:solidFill>
                  <a:schemeClr val="tx1"/>
                </a:solidFill>
                <a:latin typeface="Verdana" panose="020B0604030504040204" pitchFamily="34" charset="0"/>
              </a:rPr>
              <a:t>1) And there came two angels to Sodom at even; and Lot sat in the gate of Sodom: and Lot seeing </a:t>
            </a:r>
            <a:r>
              <a:rPr lang="en-US" sz="1800" i="1" u="none" strike="noStrike" baseline="0" dirty="0">
                <a:solidFill>
                  <a:schemeClr val="tx1"/>
                </a:solidFill>
                <a:latin typeface="Verdana" panose="020B0604030504040204" pitchFamily="34" charset="0"/>
              </a:rPr>
              <a:t>them</a:t>
            </a:r>
            <a:r>
              <a:rPr lang="en-US" sz="1800" i="0" u="none" strike="noStrike" baseline="0" dirty="0">
                <a:solidFill>
                  <a:schemeClr val="tx1"/>
                </a:solidFill>
                <a:latin typeface="Verdana" panose="020B0604030504040204" pitchFamily="34" charset="0"/>
              </a:rPr>
              <a:t> rose up to meet them; and he bowed himself with his face toward the ground; </a:t>
            </a:r>
            <a:r>
              <a:rPr lang="en-US" dirty="0">
                <a:solidFill>
                  <a:schemeClr val="tx1"/>
                </a:solidFill>
                <a:latin typeface="Verdana" panose="020B0604030504040204" pitchFamily="34" charset="0"/>
              </a:rPr>
              <a:t>(</a:t>
            </a:r>
            <a:r>
              <a:rPr lang="en-US" sz="1800" i="0" u="none" strike="noStrike" baseline="0" dirty="0">
                <a:solidFill>
                  <a:schemeClr val="tx1"/>
                </a:solidFill>
                <a:latin typeface="Verdana" panose="020B0604030504040204" pitchFamily="34" charset="0"/>
              </a:rPr>
              <a:t>2) And he said, Behold now, my lords, turn in, I pray you, into your servant's house, and tarry all night, and wash your feet, and ye shall rise up early, and go on your ways. And they said, Nay; but we will abide in the street all night. (3) And he pressed upon them greatly; and they turned in unto him and entered into his house; and he made them a feast, and did bake unleavened bread, and they did eat. (4) But before they lay down, the men of the city, </a:t>
            </a:r>
            <a:r>
              <a:rPr lang="en-US" sz="1800" i="1" u="none" strike="noStrike" baseline="0" dirty="0">
                <a:solidFill>
                  <a:schemeClr val="tx1"/>
                </a:solidFill>
                <a:latin typeface="Verdana" panose="020B0604030504040204" pitchFamily="34" charset="0"/>
              </a:rPr>
              <a:t>even</a:t>
            </a:r>
            <a:r>
              <a:rPr lang="en-US" sz="1800" i="0" u="none" strike="noStrike" baseline="0" dirty="0">
                <a:solidFill>
                  <a:schemeClr val="tx1"/>
                </a:solidFill>
                <a:latin typeface="Verdana" panose="020B0604030504040204" pitchFamily="34" charset="0"/>
              </a:rPr>
              <a:t> the men of Sodom, compassed the house round, both old and young, all the people from every quarter: (5) And they called unto Lot, and said unto him, Where </a:t>
            </a:r>
            <a:r>
              <a:rPr lang="en-US" sz="1800" i="1" u="none" strike="noStrike" baseline="0" dirty="0">
                <a:solidFill>
                  <a:schemeClr val="tx1"/>
                </a:solidFill>
                <a:latin typeface="Verdana" panose="020B0604030504040204" pitchFamily="34" charset="0"/>
              </a:rPr>
              <a:t>are</a:t>
            </a:r>
            <a:r>
              <a:rPr lang="en-US" sz="1800" i="0" u="none" strike="noStrike" baseline="0" dirty="0">
                <a:solidFill>
                  <a:schemeClr val="tx1"/>
                </a:solidFill>
                <a:latin typeface="Verdana" panose="020B0604030504040204" pitchFamily="34" charset="0"/>
              </a:rPr>
              <a:t> the men which came into thee this night? bring them out unto us, that we may know them. (6) And Lot went out at the door unto them, and shut the door after him, (7) And said, I pray you, brethren, do not so wickedly. (8) Behold now, I have two daughters which have not known man; let me, I pray you, bring them out unto you, and do ye to them as </a:t>
            </a:r>
            <a:r>
              <a:rPr lang="en-US" sz="1800" i="1" u="none" strike="noStrike" baseline="0" dirty="0">
                <a:solidFill>
                  <a:schemeClr val="tx1"/>
                </a:solidFill>
                <a:latin typeface="Verdana" panose="020B0604030504040204" pitchFamily="34" charset="0"/>
              </a:rPr>
              <a:t>is</a:t>
            </a:r>
            <a:r>
              <a:rPr lang="en-US" sz="1800" i="0" u="none" strike="noStrike" baseline="0" dirty="0">
                <a:solidFill>
                  <a:schemeClr val="tx1"/>
                </a:solidFill>
                <a:latin typeface="Verdana" panose="020B0604030504040204" pitchFamily="34" charset="0"/>
              </a:rPr>
              <a:t> good in your eyes: only unto these men do nothing; for therefore came they under the shadow of my roof. (9) And they said, Stand back. And they said </a:t>
            </a:r>
            <a:r>
              <a:rPr lang="en-US" sz="1800" i="1" u="none" strike="noStrike" baseline="0" dirty="0">
                <a:solidFill>
                  <a:schemeClr val="tx1"/>
                </a:solidFill>
                <a:latin typeface="Verdana" panose="020B0604030504040204" pitchFamily="34" charset="0"/>
              </a:rPr>
              <a:t>again,</a:t>
            </a:r>
            <a:r>
              <a:rPr lang="en-US" sz="1800" i="0" u="none" strike="noStrike" baseline="0" dirty="0">
                <a:solidFill>
                  <a:schemeClr val="tx1"/>
                </a:solidFill>
                <a:latin typeface="Verdana" panose="020B0604030504040204" pitchFamily="34" charset="0"/>
              </a:rPr>
              <a:t> This one </a:t>
            </a:r>
            <a:r>
              <a:rPr lang="en-US" sz="1800" i="1" u="none" strike="noStrike" baseline="0" dirty="0">
                <a:solidFill>
                  <a:schemeClr val="tx1"/>
                </a:solidFill>
                <a:latin typeface="Verdana" panose="020B0604030504040204" pitchFamily="34" charset="0"/>
              </a:rPr>
              <a:t>fellow</a:t>
            </a:r>
            <a:r>
              <a:rPr lang="en-US" sz="1800" i="0" u="none" strike="noStrike" baseline="0" dirty="0">
                <a:solidFill>
                  <a:schemeClr val="tx1"/>
                </a:solidFill>
                <a:latin typeface="Verdana" panose="020B0604030504040204" pitchFamily="34" charset="0"/>
              </a:rPr>
              <a:t> came into sojourn, and he will needs be a judge: now will we deal worse with thee, than with them. And they pressed sore upon the man, </a:t>
            </a:r>
            <a:r>
              <a:rPr lang="en-US" sz="1800" i="1" u="none" strike="noStrike" baseline="0" dirty="0">
                <a:solidFill>
                  <a:schemeClr val="tx1"/>
                </a:solidFill>
                <a:latin typeface="Verdana" panose="020B0604030504040204" pitchFamily="34" charset="0"/>
              </a:rPr>
              <a:t>even</a:t>
            </a:r>
            <a:r>
              <a:rPr lang="en-US" sz="1800" i="0" u="none" strike="noStrike" baseline="0" dirty="0">
                <a:solidFill>
                  <a:schemeClr val="tx1"/>
                </a:solidFill>
                <a:latin typeface="Verdana" panose="020B0604030504040204" pitchFamily="34" charset="0"/>
              </a:rPr>
              <a:t> Lot, and came near to break the door. </a:t>
            </a:r>
            <a:endParaRPr lang="en-US" dirty="0">
              <a:solidFill>
                <a:schemeClr val="tx1"/>
              </a:solidFill>
            </a:endParaRPr>
          </a:p>
        </p:txBody>
      </p:sp>
    </p:spTree>
    <p:extLst>
      <p:ext uri="{BB962C8B-B14F-4D97-AF65-F5344CB8AC3E}">
        <p14:creationId xmlns:p14="http://schemas.microsoft.com/office/powerpoint/2010/main" val="3223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1DF305F-43D6-461A-52E6-C6216949A5A1}"/>
              </a:ext>
            </a:extLst>
          </p:cNvPr>
          <p:cNvSpPr txBox="1">
            <a:spLocks/>
          </p:cNvSpPr>
          <p:nvPr/>
        </p:nvSpPr>
        <p:spPr>
          <a:xfrm>
            <a:off x="816816" y="253545"/>
            <a:ext cx="10377495" cy="480131"/>
          </a:xfrm>
          <a:prstGeom prst="rect">
            <a:avLst/>
          </a:prstGeom>
          <a:ln w="76200">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b">
            <a:spAutoFit/>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90000"/>
              </a:lnSpc>
              <a:spcAft>
                <a:spcPts val="600"/>
              </a:spcAft>
              <a:tabLst>
                <a:tab pos="3030538" algn="l"/>
              </a:tabLst>
            </a:pPr>
            <a:r>
              <a:rPr lang="en-US" sz="2800" b="1" dirty="0">
                <a:ln w="3175" cmpd="sng">
                  <a:noFill/>
                </a:ln>
                <a:solidFill>
                  <a:schemeClr val="tx1"/>
                </a:solidFill>
                <a:latin typeface="+mj-lt"/>
                <a:ea typeface="+mj-ea"/>
                <a:cs typeface="+mj-cs"/>
              </a:rPr>
              <a:t>TODAY’S TORAH READING B’reisheet 19:1-38     </a:t>
            </a:r>
            <a:endParaRPr lang="en-US" sz="4000" dirty="0">
              <a:solidFill>
                <a:schemeClr val="tx1"/>
              </a:solidFill>
            </a:endParaRPr>
          </a:p>
        </p:txBody>
      </p:sp>
      <p:sp>
        <p:nvSpPr>
          <p:cNvPr id="4" name="TextBox 3">
            <a:extLst>
              <a:ext uri="{FF2B5EF4-FFF2-40B4-BE49-F238E27FC236}">
                <a16:creationId xmlns:a16="http://schemas.microsoft.com/office/drawing/2014/main" id="{E6DB5D1F-0979-BA08-8DAB-7DB4C385E525}"/>
              </a:ext>
            </a:extLst>
          </p:cNvPr>
          <p:cNvSpPr txBox="1"/>
          <p:nvPr/>
        </p:nvSpPr>
        <p:spPr>
          <a:xfrm>
            <a:off x="777063" y="1133011"/>
            <a:ext cx="10637874"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algn="l" rtl="0"/>
            <a:r>
              <a:rPr lang="en-US" sz="1800" i="0" u="none" strike="noStrike" baseline="0" dirty="0">
                <a:solidFill>
                  <a:schemeClr val="tx1"/>
                </a:solidFill>
                <a:latin typeface="Verdana" panose="020B0604030504040204" pitchFamily="34" charset="0"/>
              </a:rPr>
              <a:t>(10) But the men put forth their hand, and pulled Lot into the house to them, and shut to the door. </a:t>
            </a:r>
            <a:r>
              <a:rPr lang="en-US" dirty="0">
                <a:solidFill>
                  <a:schemeClr val="tx1"/>
                </a:solidFill>
                <a:latin typeface="Verdana" panose="020B0604030504040204" pitchFamily="34" charset="0"/>
              </a:rPr>
              <a:t>(</a:t>
            </a:r>
            <a:r>
              <a:rPr lang="en-US" sz="1800" b="0" i="0" u="none" strike="noStrike" baseline="0" dirty="0">
                <a:solidFill>
                  <a:schemeClr val="tx1"/>
                </a:solidFill>
                <a:latin typeface="Verdana" panose="020B0604030504040204" pitchFamily="34" charset="0"/>
              </a:rPr>
              <a:t>11) And they smote the men that </a:t>
            </a:r>
            <a:r>
              <a:rPr lang="en-US" sz="1800" b="0" i="1" u="none" strike="noStrike" baseline="0" dirty="0">
                <a:solidFill>
                  <a:schemeClr val="tx1"/>
                </a:solidFill>
                <a:latin typeface="Verdana" panose="020B0604030504040204" pitchFamily="34" charset="0"/>
              </a:rPr>
              <a:t>were</a:t>
            </a:r>
            <a:r>
              <a:rPr lang="en-US" sz="1800" b="0" i="0" u="none" strike="noStrike" baseline="0" dirty="0">
                <a:solidFill>
                  <a:schemeClr val="tx1"/>
                </a:solidFill>
                <a:latin typeface="Verdana" panose="020B0604030504040204" pitchFamily="34" charset="0"/>
              </a:rPr>
              <a:t> at the door of the house with blindness, both small and great: so that they wearied themselves to find the door. (12) And the men said unto Lot, Hast thou here any besides? son in law, and thy sons, and thy daughters, and whatsoever thou hast in the city, bring </a:t>
            </a:r>
            <a:r>
              <a:rPr lang="en-US" sz="1800" b="0" i="1" u="none" strike="noStrike" baseline="0" dirty="0">
                <a:solidFill>
                  <a:schemeClr val="tx1"/>
                </a:solidFill>
                <a:latin typeface="Verdana" panose="020B0604030504040204" pitchFamily="34" charset="0"/>
              </a:rPr>
              <a:t>them</a:t>
            </a:r>
            <a:r>
              <a:rPr lang="en-US" sz="1800" b="0" i="0" u="none" strike="noStrike" baseline="0" dirty="0">
                <a:solidFill>
                  <a:schemeClr val="tx1"/>
                </a:solidFill>
                <a:latin typeface="Verdana" panose="020B0604030504040204" pitchFamily="34" charset="0"/>
              </a:rPr>
              <a:t> out of this place: (13) For we will destroy this place, because the cry of them is waxen great before the face of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and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hath sent us to destroy it. (14) And Lot went out, and </a:t>
            </a:r>
            <a:r>
              <a:rPr lang="en-US" sz="1800" b="0" i="0" u="none" strike="noStrike" baseline="0" dirty="0" err="1">
                <a:solidFill>
                  <a:schemeClr val="tx1"/>
                </a:solidFill>
                <a:latin typeface="Verdana" panose="020B0604030504040204" pitchFamily="34" charset="0"/>
              </a:rPr>
              <a:t>spake</a:t>
            </a:r>
            <a:r>
              <a:rPr lang="en-US" sz="1800" b="0" i="0" u="none" strike="noStrike" baseline="0" dirty="0">
                <a:solidFill>
                  <a:schemeClr val="tx1"/>
                </a:solidFill>
                <a:latin typeface="Verdana" panose="020B0604030504040204" pitchFamily="34" charset="0"/>
              </a:rPr>
              <a:t> unto his sons in law, which married his daughters, and said, Up, get you out of this place; for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will destroy this city. But he seemed as one that mocked unto his sons in law. (15) And when the morning arose, then the angels hastened Lot, saying, Arise, take thy wife, and thy two daughters, which are here; lest thou be consumed in the iniquity of the city. (16) And while he lingered, the men laid hold upon his hand, and upon the hand of his wife, and upon the hand of his two daughters;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being merciful unto him: and they brought him forth and set him without the city. (17) And it came to pass, when they had brought them forth abroad, that he said, Escape for thy life; look not behind thee, neither stay thou in all the plain; escape to the mountain, lest thou be consumed. (18) And Lot said unto them, Oh, not so, my Lord: </a:t>
            </a:r>
            <a:endParaRPr lang="en-US" dirty="0">
              <a:solidFill>
                <a:schemeClr val="tx1"/>
              </a:solidFill>
            </a:endParaRPr>
          </a:p>
        </p:txBody>
      </p:sp>
    </p:spTree>
    <p:extLst>
      <p:ext uri="{BB962C8B-B14F-4D97-AF65-F5344CB8AC3E}">
        <p14:creationId xmlns:p14="http://schemas.microsoft.com/office/powerpoint/2010/main" val="49387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98AEDB8-12CC-00DB-90C1-5846CC4365BA}"/>
              </a:ext>
            </a:extLst>
          </p:cNvPr>
          <p:cNvSpPr txBox="1">
            <a:spLocks/>
          </p:cNvSpPr>
          <p:nvPr/>
        </p:nvSpPr>
        <p:spPr>
          <a:xfrm>
            <a:off x="816816" y="253545"/>
            <a:ext cx="10377495" cy="480131"/>
          </a:xfrm>
          <a:prstGeom prst="rect">
            <a:avLst/>
          </a:prstGeom>
          <a:ln w="76200">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b">
            <a:spAutoFit/>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90000"/>
              </a:lnSpc>
              <a:spcAft>
                <a:spcPts val="600"/>
              </a:spcAft>
              <a:tabLst>
                <a:tab pos="3030538" algn="l"/>
              </a:tabLst>
            </a:pPr>
            <a:r>
              <a:rPr lang="en-US" sz="2800" b="1" dirty="0">
                <a:ln w="3175" cmpd="sng">
                  <a:noFill/>
                </a:ln>
                <a:solidFill>
                  <a:schemeClr val="tx1"/>
                </a:solidFill>
                <a:latin typeface="+mj-lt"/>
                <a:ea typeface="+mj-ea"/>
                <a:cs typeface="+mj-cs"/>
              </a:rPr>
              <a:t>TODAY’S TORAH READING B’reisheet 19:1-38     </a:t>
            </a:r>
            <a:endParaRPr lang="en-US" sz="4000" dirty="0">
              <a:solidFill>
                <a:schemeClr val="tx1"/>
              </a:solidFill>
            </a:endParaRPr>
          </a:p>
        </p:txBody>
      </p:sp>
      <p:sp>
        <p:nvSpPr>
          <p:cNvPr id="4" name="TextBox 3">
            <a:extLst>
              <a:ext uri="{FF2B5EF4-FFF2-40B4-BE49-F238E27FC236}">
                <a16:creationId xmlns:a16="http://schemas.microsoft.com/office/drawing/2014/main" id="{DE602EE2-17E4-6057-4E6C-614C3B51299A}"/>
              </a:ext>
            </a:extLst>
          </p:cNvPr>
          <p:cNvSpPr txBox="1"/>
          <p:nvPr/>
        </p:nvSpPr>
        <p:spPr>
          <a:xfrm>
            <a:off x="860351" y="1229257"/>
            <a:ext cx="10471297"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algn="l" rtl="0"/>
            <a:r>
              <a:rPr lang="en-US" sz="1800" b="0" i="0" u="none" strike="noStrike" baseline="0" dirty="0">
                <a:solidFill>
                  <a:schemeClr val="tx1"/>
                </a:solidFill>
                <a:latin typeface="Verdana" panose="020B0604030504040204" pitchFamily="34" charset="0"/>
              </a:rPr>
              <a:t>(19) Behold now, thy servant hath found grace in thy sight, and thou hast magnified thy mercy, which thou hast shewed unto me in saving my life; and I cannot escape to the mountain, lest some evil take me, and I die: (20) Behold now, this city </a:t>
            </a:r>
            <a:r>
              <a:rPr lang="en-US" sz="1800" b="0" i="1" u="none" strike="noStrike" baseline="0" dirty="0">
                <a:solidFill>
                  <a:schemeClr val="tx1"/>
                </a:solidFill>
                <a:latin typeface="Verdana" panose="020B0604030504040204" pitchFamily="34" charset="0"/>
              </a:rPr>
              <a:t>is</a:t>
            </a:r>
            <a:r>
              <a:rPr lang="en-US" sz="1800" b="0" i="0" u="none" strike="noStrike" baseline="0" dirty="0">
                <a:solidFill>
                  <a:schemeClr val="tx1"/>
                </a:solidFill>
                <a:latin typeface="Verdana" panose="020B0604030504040204" pitchFamily="34" charset="0"/>
              </a:rPr>
              <a:t> near to flee unto, and it </a:t>
            </a:r>
            <a:r>
              <a:rPr lang="en-US" sz="1800" b="0" i="1" u="none" strike="noStrike" baseline="0" dirty="0">
                <a:solidFill>
                  <a:schemeClr val="tx1"/>
                </a:solidFill>
                <a:latin typeface="Verdana" panose="020B0604030504040204" pitchFamily="34" charset="0"/>
              </a:rPr>
              <a:t>is</a:t>
            </a:r>
            <a:r>
              <a:rPr lang="en-US" sz="1800" b="0" i="0" u="none" strike="noStrike" baseline="0" dirty="0">
                <a:solidFill>
                  <a:schemeClr val="tx1"/>
                </a:solidFill>
                <a:latin typeface="Verdana" panose="020B0604030504040204" pitchFamily="34" charset="0"/>
              </a:rPr>
              <a:t> a little one: Oh, let me escape thither, </a:t>
            </a:r>
            <a:r>
              <a:rPr lang="en-US" sz="1800" b="0" i="1" u="none" strike="noStrike" baseline="0" dirty="0">
                <a:solidFill>
                  <a:schemeClr val="tx1"/>
                </a:solidFill>
                <a:latin typeface="Verdana" panose="020B0604030504040204" pitchFamily="34" charset="0"/>
              </a:rPr>
              <a:t>(is</a:t>
            </a:r>
            <a:r>
              <a:rPr lang="en-US" sz="1800" b="0" i="0" u="none" strike="noStrike" baseline="0" dirty="0">
                <a:solidFill>
                  <a:schemeClr val="tx1"/>
                </a:solidFill>
                <a:latin typeface="Verdana" panose="020B0604030504040204" pitchFamily="34" charset="0"/>
              </a:rPr>
              <a:t> it not a little one?) and my soul shall live. </a:t>
            </a:r>
            <a:r>
              <a:rPr lang="en-US" dirty="0">
                <a:solidFill>
                  <a:schemeClr val="tx1"/>
                </a:solidFill>
                <a:latin typeface="Verdana" panose="020B0604030504040204" pitchFamily="34" charset="0"/>
              </a:rPr>
              <a:t>(</a:t>
            </a:r>
            <a:r>
              <a:rPr lang="en-US" sz="1800" b="0" i="0" u="none" strike="noStrike" baseline="0" dirty="0">
                <a:solidFill>
                  <a:schemeClr val="tx1"/>
                </a:solidFill>
                <a:latin typeface="Verdana" panose="020B0604030504040204" pitchFamily="34" charset="0"/>
              </a:rPr>
              <a:t>21) And he said unto him, See, I have accepted thee concerning this thing also, that I will not overthrow this city, for the which thou hast spoken. (22) Haste thee, escape thither; for I cannot do any thing till thou be come thither. Therefore, the name of the city was called </a:t>
            </a:r>
            <a:r>
              <a:rPr lang="en-US" sz="1800" b="0" i="0" u="none" strike="noStrike" baseline="0" dirty="0" err="1">
                <a:solidFill>
                  <a:schemeClr val="tx1"/>
                </a:solidFill>
                <a:latin typeface="Verdana" panose="020B0604030504040204" pitchFamily="34" charset="0"/>
              </a:rPr>
              <a:t>Zoar</a:t>
            </a:r>
            <a:r>
              <a:rPr lang="en-US" sz="1800" b="0" i="0" u="none" strike="noStrike" baseline="0" dirty="0">
                <a:solidFill>
                  <a:schemeClr val="tx1"/>
                </a:solidFill>
                <a:latin typeface="Verdana" panose="020B0604030504040204" pitchFamily="34" charset="0"/>
              </a:rPr>
              <a:t>. </a:t>
            </a:r>
            <a:r>
              <a:rPr lang="en-US" dirty="0">
                <a:solidFill>
                  <a:schemeClr val="tx1"/>
                </a:solidFill>
                <a:latin typeface="Verdana" panose="020B0604030504040204" pitchFamily="34" charset="0"/>
              </a:rPr>
              <a:t>(</a:t>
            </a:r>
            <a:r>
              <a:rPr lang="en-US" sz="1800" b="0" i="0" u="none" strike="noStrike" baseline="0" dirty="0">
                <a:solidFill>
                  <a:schemeClr val="tx1"/>
                </a:solidFill>
                <a:latin typeface="Verdana" panose="020B0604030504040204" pitchFamily="34" charset="0"/>
              </a:rPr>
              <a:t>23) The sun was risen upon the earth when Lot entered into </a:t>
            </a:r>
            <a:r>
              <a:rPr lang="en-US" sz="1800" b="0" i="0" u="none" strike="noStrike" baseline="0" dirty="0" err="1">
                <a:solidFill>
                  <a:schemeClr val="tx1"/>
                </a:solidFill>
                <a:latin typeface="Verdana" panose="020B0604030504040204" pitchFamily="34" charset="0"/>
              </a:rPr>
              <a:t>Zoar</a:t>
            </a:r>
            <a:r>
              <a:rPr lang="en-US" sz="1800" b="0" i="0" u="none" strike="noStrike" baseline="0" dirty="0">
                <a:solidFill>
                  <a:schemeClr val="tx1"/>
                </a:solidFill>
                <a:latin typeface="Verdana" panose="020B0604030504040204" pitchFamily="34" charset="0"/>
              </a:rPr>
              <a:t>. (24) Then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rained upon Sodom and upon Gomorrah brimstone and fire from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out of heaven; (25) And he overthrew those cities, and all the plain, and all the inhabitants of the cities, and that which grew upon the ground. (26) But his wife looked back from behind him, and she became a pillar of salt. (27) And Abraham gat up early in the morning to the place where he stood before </a:t>
            </a:r>
            <a:r>
              <a:rPr lang="en-US" dirty="0">
                <a:solidFill>
                  <a:schemeClr val="tx1"/>
                </a:solidFill>
                <a:latin typeface="Verdana" panose="020B0604030504040204" pitchFamily="34" charset="0"/>
              </a:rPr>
              <a:t>YHWH</a:t>
            </a:r>
            <a:r>
              <a:rPr lang="en-US" sz="1800" b="0" i="0" u="none" strike="noStrike" baseline="0" dirty="0">
                <a:solidFill>
                  <a:schemeClr val="tx1"/>
                </a:solidFill>
                <a:latin typeface="Verdana" panose="020B0604030504040204" pitchFamily="34" charset="0"/>
              </a:rPr>
              <a:t>: (28) And he looked toward Sodom and Gomorrah, and toward all the land of the plain, and beheld, and, lo, the smoke of the country went up as the smoke of a furnace. </a:t>
            </a:r>
            <a:r>
              <a:rPr lang="en-US" dirty="0">
                <a:solidFill>
                  <a:schemeClr val="tx1"/>
                </a:solidFill>
                <a:latin typeface="Verdana" panose="020B0604030504040204" pitchFamily="34" charset="0"/>
              </a:rPr>
              <a:t>(</a:t>
            </a:r>
            <a:r>
              <a:rPr lang="en-US" sz="1800" b="0" i="0" u="none" strike="noStrike" baseline="0" dirty="0">
                <a:solidFill>
                  <a:schemeClr val="tx1"/>
                </a:solidFill>
                <a:latin typeface="Verdana" panose="020B0604030504040204" pitchFamily="34" charset="0"/>
              </a:rPr>
              <a:t>29) And it came to pass, when </a:t>
            </a:r>
            <a:r>
              <a:rPr lang="en-US" dirty="0">
                <a:solidFill>
                  <a:schemeClr val="tx1"/>
                </a:solidFill>
                <a:latin typeface="Verdana" panose="020B0604030504040204" pitchFamily="34" charset="0"/>
              </a:rPr>
              <a:t>Elohim</a:t>
            </a:r>
            <a:r>
              <a:rPr lang="en-US" sz="1800" b="0" i="0" u="none" strike="noStrike" baseline="0" dirty="0">
                <a:solidFill>
                  <a:schemeClr val="tx1"/>
                </a:solidFill>
                <a:latin typeface="Verdana" panose="020B0604030504040204" pitchFamily="34" charset="0"/>
              </a:rPr>
              <a:t> destroyed the cities of the plain, that Elohim remembered Abraham, and sent Lot out of the midst of the overthrow, when he overthrew the cities in the which Lot dwelt. </a:t>
            </a:r>
            <a:endParaRPr lang="en-US" dirty="0">
              <a:solidFill>
                <a:schemeClr val="tx1"/>
              </a:solidFill>
            </a:endParaRPr>
          </a:p>
        </p:txBody>
      </p:sp>
    </p:spTree>
    <p:extLst>
      <p:ext uri="{BB962C8B-B14F-4D97-AF65-F5344CB8AC3E}">
        <p14:creationId xmlns:p14="http://schemas.microsoft.com/office/powerpoint/2010/main" val="604281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8E1C7C1-884A-D3B5-E669-76C588D2573D}"/>
              </a:ext>
            </a:extLst>
          </p:cNvPr>
          <p:cNvSpPr txBox="1">
            <a:spLocks/>
          </p:cNvSpPr>
          <p:nvPr/>
        </p:nvSpPr>
        <p:spPr>
          <a:xfrm>
            <a:off x="816816" y="253545"/>
            <a:ext cx="10377495" cy="480131"/>
          </a:xfrm>
          <a:prstGeom prst="rect">
            <a:avLst/>
          </a:prstGeom>
          <a:ln w="76200">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b">
            <a:spAutoFit/>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90000"/>
              </a:lnSpc>
              <a:spcAft>
                <a:spcPts val="600"/>
              </a:spcAft>
              <a:tabLst>
                <a:tab pos="3030538" algn="l"/>
              </a:tabLst>
            </a:pPr>
            <a:r>
              <a:rPr lang="en-US" sz="2800" b="1" dirty="0">
                <a:ln w="3175" cmpd="sng">
                  <a:noFill/>
                </a:ln>
                <a:solidFill>
                  <a:schemeClr val="tx1"/>
                </a:solidFill>
                <a:latin typeface="+mj-lt"/>
                <a:ea typeface="+mj-ea"/>
                <a:cs typeface="+mj-cs"/>
              </a:rPr>
              <a:t>TODAY’S TORAH READING B’reisheet 19:1-38     </a:t>
            </a:r>
            <a:endParaRPr lang="en-US" sz="4000" dirty="0">
              <a:solidFill>
                <a:schemeClr val="tx1"/>
              </a:solidFill>
            </a:endParaRPr>
          </a:p>
        </p:txBody>
      </p:sp>
      <p:sp>
        <p:nvSpPr>
          <p:cNvPr id="4" name="TextBox 3">
            <a:extLst>
              <a:ext uri="{FF2B5EF4-FFF2-40B4-BE49-F238E27FC236}">
                <a16:creationId xmlns:a16="http://schemas.microsoft.com/office/drawing/2014/main" id="{BE0490F9-D629-06DF-07DC-A355D763CB3F}"/>
              </a:ext>
            </a:extLst>
          </p:cNvPr>
          <p:cNvSpPr txBox="1"/>
          <p:nvPr/>
        </p:nvSpPr>
        <p:spPr>
          <a:xfrm>
            <a:off x="1167810" y="1166842"/>
            <a:ext cx="10196622"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0" algn="l" rtl="0"/>
            <a:r>
              <a:rPr lang="en-US" sz="1800" b="0" i="0" u="none" strike="noStrike" baseline="0" dirty="0">
                <a:solidFill>
                  <a:schemeClr val="tx1"/>
                </a:solidFill>
                <a:latin typeface="Verdana" panose="020B0604030504040204" pitchFamily="34" charset="0"/>
              </a:rPr>
              <a:t>(30) And Lot went up out of </a:t>
            </a:r>
            <a:r>
              <a:rPr lang="en-US" sz="1800" b="0" i="0" u="none" strike="noStrike" baseline="0" dirty="0" err="1">
                <a:solidFill>
                  <a:schemeClr val="tx1"/>
                </a:solidFill>
                <a:latin typeface="Verdana" panose="020B0604030504040204" pitchFamily="34" charset="0"/>
              </a:rPr>
              <a:t>Zoar</a:t>
            </a:r>
            <a:r>
              <a:rPr lang="en-US" sz="1800" b="0" i="0" u="none" strike="noStrike" baseline="0" dirty="0">
                <a:solidFill>
                  <a:schemeClr val="tx1"/>
                </a:solidFill>
                <a:latin typeface="Verdana" panose="020B0604030504040204" pitchFamily="34" charset="0"/>
              </a:rPr>
              <a:t>, and dwelt in the mountain, and his two daughters with him; for he feared to dwell in </a:t>
            </a:r>
            <a:r>
              <a:rPr lang="en-US" sz="1800" b="0" i="0" u="none" strike="noStrike" baseline="0" dirty="0" err="1">
                <a:solidFill>
                  <a:schemeClr val="tx1"/>
                </a:solidFill>
                <a:latin typeface="Verdana" panose="020B0604030504040204" pitchFamily="34" charset="0"/>
              </a:rPr>
              <a:t>Zoar</a:t>
            </a:r>
            <a:r>
              <a:rPr lang="en-US" sz="1800" b="0" i="0" u="none" strike="noStrike" baseline="0" dirty="0">
                <a:solidFill>
                  <a:schemeClr val="tx1"/>
                </a:solidFill>
                <a:latin typeface="Verdana" panose="020B0604030504040204" pitchFamily="34" charset="0"/>
              </a:rPr>
              <a:t>: and he dwelt in a cave, he and his two daughters. (31) And the firstborn said unto the younger, Our father </a:t>
            </a:r>
            <a:r>
              <a:rPr lang="en-US" sz="1800" b="0" i="1" u="none" strike="noStrike" baseline="0" dirty="0">
                <a:solidFill>
                  <a:schemeClr val="tx1"/>
                </a:solidFill>
                <a:latin typeface="Verdana" panose="020B0604030504040204" pitchFamily="34" charset="0"/>
              </a:rPr>
              <a:t>is</a:t>
            </a:r>
            <a:r>
              <a:rPr lang="en-US" sz="1800" b="0" i="0" u="none" strike="noStrike" baseline="0" dirty="0">
                <a:solidFill>
                  <a:schemeClr val="tx1"/>
                </a:solidFill>
                <a:latin typeface="Verdana" panose="020B0604030504040204" pitchFamily="34" charset="0"/>
              </a:rPr>
              <a:t> old, and </a:t>
            </a:r>
            <a:r>
              <a:rPr lang="en-US" sz="1800" b="0" i="1" u="none" strike="noStrike" baseline="0" dirty="0">
                <a:solidFill>
                  <a:schemeClr val="tx1"/>
                </a:solidFill>
                <a:latin typeface="Verdana" panose="020B0604030504040204" pitchFamily="34" charset="0"/>
              </a:rPr>
              <a:t>there is</a:t>
            </a:r>
            <a:r>
              <a:rPr lang="en-US" sz="1800" b="0" i="0" u="none" strike="noStrike" baseline="0" dirty="0">
                <a:solidFill>
                  <a:schemeClr val="tx1"/>
                </a:solidFill>
                <a:latin typeface="Verdana" panose="020B0604030504040204" pitchFamily="34" charset="0"/>
              </a:rPr>
              <a:t> not a man in the earth to come in unto us after the manner of all the earth: </a:t>
            </a:r>
            <a:r>
              <a:rPr lang="en-US" sz="1800" i="0" u="none" strike="noStrike" baseline="0" dirty="0">
                <a:solidFill>
                  <a:schemeClr val="tx1"/>
                </a:solidFill>
                <a:latin typeface="Verdana" panose="020B0604030504040204" pitchFamily="34" charset="0"/>
              </a:rPr>
              <a:t>(32) Come, let us make our father drink wine, and we will lie with him, that we may preserve seed of our father. (33) And they made their father drink wine that night: and the firstborn went in</a:t>
            </a:r>
            <a:r>
              <a:rPr lang="en-US" dirty="0">
                <a:solidFill>
                  <a:schemeClr val="tx1"/>
                </a:solidFill>
                <a:latin typeface="Verdana" panose="020B0604030504040204" pitchFamily="34" charset="0"/>
              </a:rPr>
              <a:t> </a:t>
            </a:r>
            <a:r>
              <a:rPr lang="en-US" sz="1800" i="0" u="none" strike="noStrike" baseline="0" dirty="0">
                <a:solidFill>
                  <a:schemeClr val="tx1"/>
                </a:solidFill>
                <a:latin typeface="Verdana" panose="020B0604030504040204" pitchFamily="34" charset="0"/>
              </a:rPr>
              <a:t>and lay with her father; and he perceived not when she lay down, nor when she arose. (34) And it came to pass on the morrow, that the firstborn said unto the younger, Behold, I lay yesternight with my father: let us make him drink wine this night also; and go thou in, </a:t>
            </a:r>
            <a:r>
              <a:rPr lang="en-US" sz="1800" i="1" u="none" strike="noStrike" baseline="0" dirty="0">
                <a:solidFill>
                  <a:schemeClr val="tx1"/>
                </a:solidFill>
                <a:latin typeface="Verdana" panose="020B0604030504040204" pitchFamily="34" charset="0"/>
              </a:rPr>
              <a:t>and</a:t>
            </a:r>
            <a:r>
              <a:rPr lang="en-US" sz="1800" i="0" u="none" strike="noStrike" baseline="0" dirty="0">
                <a:solidFill>
                  <a:schemeClr val="tx1"/>
                </a:solidFill>
                <a:latin typeface="Verdana" panose="020B0604030504040204" pitchFamily="34" charset="0"/>
              </a:rPr>
              <a:t> lie with him, that we may preserve seed of our father. (35) And they made their father drink wine that night also: and the younger arose and lay with him; and he perceived not when she lay down, nor when she arose. (36) Thus, were both the daughters of Lot with child by their father. </a:t>
            </a:r>
          </a:p>
          <a:p>
            <a:pPr marR="0" algn="l" rtl="0"/>
            <a:r>
              <a:rPr lang="en-US" sz="1800" i="0" u="none" strike="noStrike" baseline="0" dirty="0">
                <a:solidFill>
                  <a:schemeClr val="tx1"/>
                </a:solidFill>
                <a:latin typeface="Verdana" panose="020B0604030504040204" pitchFamily="34" charset="0"/>
              </a:rPr>
              <a:t>Gen 19:37  And the firstborn bare a son and called his name Moab: the same </a:t>
            </a:r>
            <a:r>
              <a:rPr lang="en-US" sz="1800" i="1" u="none" strike="noStrike" baseline="0" dirty="0">
                <a:solidFill>
                  <a:schemeClr val="tx1"/>
                </a:solidFill>
                <a:latin typeface="Verdana" panose="020B0604030504040204" pitchFamily="34" charset="0"/>
              </a:rPr>
              <a:t>is</a:t>
            </a:r>
            <a:r>
              <a:rPr lang="en-US" sz="1800" i="0" u="none" strike="noStrike" baseline="0" dirty="0">
                <a:solidFill>
                  <a:schemeClr val="tx1"/>
                </a:solidFill>
                <a:latin typeface="Verdana" panose="020B0604030504040204" pitchFamily="34" charset="0"/>
              </a:rPr>
              <a:t> the father of the Moabites unto this day. (38) And the younger, she also bare a son, and called his name </a:t>
            </a:r>
            <a:r>
              <a:rPr lang="en-US" sz="1800" i="0" u="none" strike="noStrike" baseline="0" dirty="0" err="1">
                <a:solidFill>
                  <a:schemeClr val="tx1"/>
                </a:solidFill>
                <a:latin typeface="Verdana" panose="020B0604030504040204" pitchFamily="34" charset="0"/>
              </a:rPr>
              <a:t>Benammi</a:t>
            </a:r>
            <a:r>
              <a:rPr lang="en-US" sz="1800" i="0" u="none" strike="noStrike" baseline="0" dirty="0">
                <a:solidFill>
                  <a:schemeClr val="tx1"/>
                </a:solidFill>
                <a:latin typeface="Verdana" panose="020B0604030504040204" pitchFamily="34" charset="0"/>
              </a:rPr>
              <a:t>: the same </a:t>
            </a:r>
            <a:r>
              <a:rPr lang="en-US" sz="1800" i="1" u="none" strike="noStrike" baseline="0" dirty="0">
                <a:solidFill>
                  <a:schemeClr val="tx1"/>
                </a:solidFill>
                <a:latin typeface="Verdana" panose="020B0604030504040204" pitchFamily="34" charset="0"/>
              </a:rPr>
              <a:t>is</a:t>
            </a:r>
            <a:r>
              <a:rPr lang="en-US" sz="1800" i="0" u="none" strike="noStrike" baseline="0" dirty="0">
                <a:solidFill>
                  <a:schemeClr val="tx1"/>
                </a:solidFill>
                <a:latin typeface="Verdana" panose="020B0604030504040204" pitchFamily="34" charset="0"/>
              </a:rPr>
              <a:t> the father of the children of Ammon unto this day. </a:t>
            </a:r>
            <a:endParaRPr lang="en-US" dirty="0">
              <a:solidFill>
                <a:schemeClr val="tx1"/>
              </a:solidFill>
            </a:endParaRPr>
          </a:p>
        </p:txBody>
      </p:sp>
    </p:spTree>
    <p:extLst>
      <p:ext uri="{BB962C8B-B14F-4D97-AF65-F5344CB8AC3E}">
        <p14:creationId xmlns:p14="http://schemas.microsoft.com/office/powerpoint/2010/main" val="322500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74E2-A13D-2C98-02AA-52E98BC59B89}"/>
              </a:ext>
            </a:extLst>
          </p:cNvPr>
          <p:cNvSpPr txBox="1">
            <a:spLocks/>
          </p:cNvSpPr>
          <p:nvPr/>
        </p:nvSpPr>
        <p:spPr>
          <a:xfrm>
            <a:off x="1441596" y="148855"/>
            <a:ext cx="9308806" cy="510365"/>
          </a:xfrm>
          <a:prstGeom prst="rect">
            <a:avLst/>
          </a:prstGeom>
          <a:ln w="76200" cap="flat" cmpd="sng" algn="ctr">
            <a:solidFill>
              <a:schemeClr val="tx1"/>
            </a:solidFill>
            <a:prstDash val="solid"/>
            <a:miter lim="800000"/>
          </a:ln>
        </p:spPr>
        <p:style>
          <a:lnRef idx="2">
            <a:schemeClr val="accent5"/>
          </a:lnRef>
          <a:fillRef idx="1">
            <a:schemeClr val="lt1"/>
          </a:fillRef>
          <a:effectRef idx="0">
            <a:schemeClr val="accent5"/>
          </a:effectRef>
          <a:fontRef idx="minor">
            <a:schemeClr val="dk1"/>
          </a:fontRef>
        </p:style>
        <p:txBody>
          <a:bodyPr anchor="ctr">
            <a:normAutofit fontScale="97500"/>
          </a:bodyPr>
          <a:lstStyle>
            <a:lvl1pPr algn="l" defTabSz="914400" rtl="0" eaLnBrk="1" latinLnBrk="0" hangingPunct="1">
              <a:lnSpc>
                <a:spcPct val="90000"/>
              </a:lnSpc>
              <a:spcBef>
                <a:spcPct val="0"/>
              </a:spcBef>
              <a:buNone/>
              <a:defRPr sz="4400" b="0" i="0" kern="1200" cap="all" spc="100" baseline="0">
                <a:solidFill>
                  <a:schemeClr val="tx1"/>
                </a:solidFill>
                <a:effectLst/>
                <a:latin typeface="+mj-lt"/>
                <a:ea typeface="+mj-ea"/>
                <a:cs typeface="+mj-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Blessing after the reading of the Torah</a:t>
            </a:r>
            <a:endParaRPr lang="en-US" sz="2400" dirty="0"/>
          </a:p>
        </p:txBody>
      </p:sp>
      <p:sp>
        <p:nvSpPr>
          <p:cNvPr id="3" name="TextBox 2">
            <a:extLst>
              <a:ext uri="{FF2B5EF4-FFF2-40B4-BE49-F238E27FC236}">
                <a16:creationId xmlns:a16="http://schemas.microsoft.com/office/drawing/2014/main" id="{812E18DA-112D-AFA7-289B-206A72E78232}"/>
              </a:ext>
            </a:extLst>
          </p:cNvPr>
          <p:cNvSpPr txBox="1"/>
          <p:nvPr/>
        </p:nvSpPr>
        <p:spPr>
          <a:xfrm>
            <a:off x="2044994" y="918022"/>
            <a:ext cx="8102010" cy="5632311"/>
          </a:xfrm>
          <a:prstGeom prst="rect">
            <a:avLst/>
          </a:prstGeom>
          <a:ln w="76200">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[Leader:]	</a:t>
            </a: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tah</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E-lo-</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hei</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-nu me-lech ha-o-lam</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Blessed are You, </a:t>
            </a:r>
            <a:r>
              <a:rPr lang="en-US" b="1" i="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our Elohim, King of the Universe</a:t>
            </a:r>
          </a:p>
          <a:p>
            <a:pPr marL="0" indent="0" algn="ctr">
              <a:buNone/>
              <a:defRPr/>
            </a:pPr>
            <a:endPar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sher</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na</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-tan la-nu to-rat e-met</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Who has given us the Torah of truth</a:t>
            </a:r>
          </a:p>
          <a:p>
            <a:pPr marL="0" indent="0" algn="ctr">
              <a:buNone/>
              <a:defRPr/>
            </a:pPr>
            <a:endPar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None/>
              <a:defRPr/>
            </a:pP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v’cha-yei</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o-lam </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na</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 be-to-</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chei</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-nu</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and planted everlasting life within us!</a:t>
            </a:r>
          </a:p>
          <a:p>
            <a:pPr marL="0" indent="0" algn="ctr">
              <a:buNone/>
              <a:defRPr/>
            </a:pPr>
            <a:endPar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tah</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Yah-u-eh, </a:t>
            </a: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Blessed are You </a:t>
            </a:r>
            <a:r>
              <a:rPr lang="en-US" b="1" i="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Yahueh</a:t>
            </a: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[All:] (Ba-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ruch</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Sh’mo</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Bless His Name</a:t>
            </a:r>
          </a:p>
          <a:p>
            <a:pPr marL="0" indent="0" algn="ctr">
              <a:buNone/>
              <a:defRPr/>
            </a:pPr>
            <a:endPar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no-</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tein</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ha-To-rah </a:t>
            </a:r>
          </a:p>
          <a:p>
            <a:pPr marL="0" indent="0" algn="ctr">
              <a:buNone/>
              <a:defRPr/>
            </a:pPr>
            <a:r>
              <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Giver of the Torah!</a:t>
            </a:r>
          </a:p>
          <a:p>
            <a:pPr marL="0" indent="0" algn="ctr">
              <a:buNone/>
              <a:defRPr/>
            </a:pPr>
            <a:endParaRPr lang="en-US"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a:p>
            <a:pPr marL="0" indent="0" algn="ctr">
              <a:buNone/>
              <a:defRPr/>
            </a:pP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[All:] (A-</a:t>
            </a:r>
            <a:r>
              <a:rPr lang="en-US"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mein</a:t>
            </a:r>
            <a:r>
              <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03764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990000"/>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A23AD0AF-A591-E50A-5D32-B3EC64DEFF7F}"/>
              </a:ext>
            </a:extLst>
          </p:cNvPr>
          <p:cNvSpPr txBox="1">
            <a:spLocks/>
          </p:cNvSpPr>
          <p:nvPr/>
        </p:nvSpPr>
        <p:spPr>
          <a:xfrm>
            <a:off x="2780347" y="152400"/>
            <a:ext cx="6628129" cy="609600"/>
          </a:xfrm>
          <a:prstGeom prst="rect">
            <a:avLst/>
          </a:prstGeom>
        </p:spPr>
        <p:style>
          <a:lnRef idx="2">
            <a:schemeClr val="dk1"/>
          </a:lnRef>
          <a:fillRef idx="1">
            <a:schemeClr val="lt1"/>
          </a:fillRef>
          <a:effectRef idx="0">
            <a:schemeClr val="dk1"/>
          </a:effectRef>
          <a:fontRef idx="minor">
            <a:schemeClr val="dk1"/>
          </a:fontRef>
        </p:style>
        <p:txBody>
          <a:bodyPr>
            <a:normAutofit fontScale="97500"/>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200" b="1" dirty="0">
                <a:solidFill>
                  <a:schemeClr val="tx1"/>
                </a:solidFill>
              </a:rPr>
              <a:t>TORAH PARASHAH #3 “VAYERA”</a:t>
            </a:r>
            <a:r>
              <a:rPr lang="en-US" sz="3200" b="1" dirty="0">
                <a:solidFill>
                  <a:schemeClr val="bg1"/>
                </a:solidFill>
              </a:rPr>
              <a:t>”</a:t>
            </a:r>
            <a:endParaRPr lang="en-US" dirty="0">
              <a:solidFill>
                <a:schemeClr val="bg1"/>
              </a:solidFill>
            </a:endParaRPr>
          </a:p>
        </p:txBody>
      </p:sp>
      <p:sp>
        <p:nvSpPr>
          <p:cNvPr id="4" name="TextBox 3">
            <a:extLst>
              <a:ext uri="{FF2B5EF4-FFF2-40B4-BE49-F238E27FC236}">
                <a16:creationId xmlns:a16="http://schemas.microsoft.com/office/drawing/2014/main" id="{FFEB8EAE-BDCF-6473-0922-C9476D3025F0}"/>
              </a:ext>
            </a:extLst>
          </p:cNvPr>
          <p:cNvSpPr txBox="1"/>
          <p:nvPr/>
        </p:nvSpPr>
        <p:spPr>
          <a:xfrm>
            <a:off x="528266" y="965856"/>
            <a:ext cx="11132289" cy="18573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Torah Portion and Outline</a:t>
            </a:r>
            <a:r>
              <a:rPr lang="en-US" b="1" dirty="0">
                <a:latin typeface="Calibri" panose="020F0502020204030204" pitchFamily="34" charset="0"/>
                <a:ea typeface="Calibri" panose="020F0502020204030204" pitchFamily="34" charset="0"/>
                <a:cs typeface="Calibri" panose="020F0502020204030204" pitchFamily="34" charset="0"/>
              </a:rPr>
              <a:t>	</a:t>
            </a:r>
            <a:r>
              <a:rPr lang="en-US" sz="1800" b="1" u="sng" dirty="0">
                <a:solidFill>
                  <a:schemeClr val="tx1"/>
                </a:solidFill>
                <a:latin typeface="Calibri" panose="020F0502020204030204" pitchFamily="34" charset="0"/>
                <a:ea typeface="Calibri" panose="020F0502020204030204" pitchFamily="34" charset="0"/>
                <a:cs typeface="Calibri" panose="020F0502020204030204" pitchFamily="34" charset="0"/>
              </a:rPr>
              <a:t> B’reisheet 18:1-22:24</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18:1 – 21</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Isaac's Birth Promised</a:t>
            </a:r>
            <a:r>
              <a:rPr lang="en-US" sz="1800" b="1" dirty="0">
                <a:effectLst/>
                <a:latin typeface="Calibri" panose="020F0502020204030204" pitchFamily="34" charset="0"/>
                <a:ea typeface="Calibri" panose="020F0502020204030204" pitchFamily="34" charset="0"/>
                <a:cs typeface="Calibri" panose="020F0502020204030204" pitchFamily="34" charset="0"/>
              </a:rPr>
              <a:t>” cont.		Chapter 18:22 – 33   “</a:t>
            </a:r>
            <a:r>
              <a:rPr lang="en-US" sz="1800" b="1" dirty="0">
                <a:effectLst/>
                <a:latin typeface="Calibri" panose="020F0502020204030204" pitchFamily="34" charset="0"/>
                <a:ea typeface="Calibri" panose="020F0502020204030204" pitchFamily="34" charset="0"/>
                <a:cs typeface="Arial" panose="020B0604020202020204" pitchFamily="34" charset="0"/>
              </a:rPr>
              <a:t>Abraham Intercedes for Sodom</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19:1 – 22	“</a:t>
            </a:r>
            <a:r>
              <a:rPr lang="en-US" sz="1800" b="1" dirty="0">
                <a:effectLst/>
                <a:latin typeface="Calibri" panose="020F0502020204030204" pitchFamily="34" charset="0"/>
                <a:ea typeface="Calibri" panose="020F0502020204030204" pitchFamily="34" charset="0"/>
                <a:cs typeface="Arial" panose="020B0604020202020204" pitchFamily="34" charset="0"/>
              </a:rPr>
              <a:t>God Rescues Lot</a:t>
            </a:r>
            <a:r>
              <a:rPr lang="en-US" sz="1800" b="1" dirty="0">
                <a:effectLst/>
                <a:latin typeface="Calibri" panose="020F0502020204030204" pitchFamily="34" charset="0"/>
                <a:ea typeface="Calibri" panose="020F0502020204030204" pitchFamily="34" charset="0"/>
                <a:cs typeface="Calibri" panose="020F0502020204030204" pitchFamily="34" charset="0"/>
              </a:rPr>
              <a:t>”					Chapter 19:23 – 29   “</a:t>
            </a:r>
            <a:r>
              <a:rPr lang="en-US" sz="1800" b="1" dirty="0">
                <a:effectLst/>
                <a:latin typeface="Calibri" panose="020F0502020204030204" pitchFamily="34" charset="0"/>
                <a:ea typeface="Calibri" panose="020F0502020204030204" pitchFamily="34" charset="0"/>
                <a:cs typeface="Arial" panose="020B0604020202020204" pitchFamily="34" charset="0"/>
              </a:rPr>
              <a:t>God Destroys Sodom</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19:30 – 38	 “</a:t>
            </a:r>
            <a:r>
              <a:rPr lang="en-US" sz="1800" b="1" dirty="0">
                <a:effectLst/>
                <a:latin typeface="Calibri" panose="020F0502020204030204" pitchFamily="34" charset="0"/>
                <a:ea typeface="Calibri" panose="020F0502020204030204" pitchFamily="34" charset="0"/>
                <a:cs typeface="Arial" panose="020B0604020202020204" pitchFamily="34" charset="0"/>
              </a:rPr>
              <a:t>Lot and His Daughters</a:t>
            </a:r>
            <a:r>
              <a:rPr lang="en-US" sz="1800" b="1" dirty="0">
                <a:effectLst/>
                <a:latin typeface="Calibri" panose="020F0502020204030204" pitchFamily="34" charset="0"/>
                <a:ea typeface="Calibri" panose="020F0502020204030204" pitchFamily="34" charset="0"/>
                <a:cs typeface="Calibri" panose="020F0502020204030204" pitchFamily="34" charset="0"/>
              </a:rPr>
              <a:t>”			Chapter 20:1 – 18     “</a:t>
            </a:r>
            <a:r>
              <a:rPr lang="en-US" sz="1800" b="1" dirty="0">
                <a:effectLst/>
                <a:latin typeface="Calibri" panose="020F0502020204030204" pitchFamily="34" charset="0"/>
                <a:ea typeface="Calibri" panose="020F0502020204030204" pitchFamily="34" charset="0"/>
                <a:cs typeface="Arial" panose="020B0604020202020204" pitchFamily="34" charset="0"/>
              </a:rPr>
              <a:t>Abraham and Abimelech</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21:1 – 7	“</a:t>
            </a:r>
            <a:r>
              <a:rPr lang="en-US" sz="1800" b="1" dirty="0">
                <a:effectLst/>
                <a:latin typeface="Calibri" panose="020F0502020204030204" pitchFamily="34" charset="0"/>
                <a:ea typeface="Calibri" panose="020F0502020204030204" pitchFamily="34" charset="0"/>
                <a:cs typeface="Arial" panose="020B0604020202020204" pitchFamily="34" charset="0"/>
              </a:rPr>
              <a:t>The Birth of Isaac</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			Chapter 21:8 – 21     “God Protects Hagar and Ishmael”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Chapter 21:22 – 34	“A Treaty with Abimelech”			Chapter 22:1 – 24	 “The Sacrifice of Isaac”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CEEA2586-CC62-42D0-4696-8BFD5A6D0ACF}"/>
              </a:ext>
            </a:extLst>
          </p:cNvPr>
          <p:cNvSpPr txBox="1"/>
          <p:nvPr/>
        </p:nvSpPr>
        <p:spPr>
          <a:xfrm>
            <a:off x="528266" y="3087386"/>
            <a:ext cx="11132289" cy="96827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Arial" panose="020B0604020202020204" pitchFamily="34" charset="0"/>
              </a:rPr>
              <a:t> Haftarah Portion and Outline</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n-US" sz="1800" b="1" u="sng" dirty="0">
                <a:effectLst/>
                <a:latin typeface="Calibri" panose="020F0502020204030204" pitchFamily="34" charset="0"/>
                <a:ea typeface="Calibri" panose="020F0502020204030204" pitchFamily="34" charset="0"/>
                <a:cs typeface="Calibri" panose="020F0502020204030204" pitchFamily="34" charset="0"/>
              </a:rPr>
              <a:t>2 Kings 4:1 --  37</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4:1 -- 7	“</a:t>
            </a:r>
            <a:r>
              <a:rPr lang="en-US" sz="1800" b="1" dirty="0">
                <a:effectLst/>
                <a:latin typeface="Calibri" panose="020F0502020204030204" pitchFamily="34" charset="0"/>
                <a:ea typeface="Calibri" panose="020F0502020204030204" pitchFamily="34" charset="0"/>
                <a:cs typeface="Arial" panose="020B0604020202020204" pitchFamily="34" charset="0"/>
              </a:rPr>
              <a:t>Elisha and the Widow's Oil” 		Chapter 4:8 – 	17	“Elisha and the Shunammite Woman”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Chapter 4:18 – 37	“Elisha Raises the Shunammite's Son”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F41A4EE2-8808-8272-A08C-1BE5EF2A937F}"/>
              </a:ext>
            </a:extLst>
          </p:cNvPr>
          <p:cNvSpPr txBox="1"/>
          <p:nvPr/>
        </p:nvSpPr>
        <p:spPr>
          <a:xfrm>
            <a:off x="3045524" y="4332446"/>
            <a:ext cx="6097772" cy="6719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Calibri" panose="020F0502020204030204" pitchFamily="34" charset="0"/>
                <a:cs typeface="Arial" panose="020B0604020202020204" pitchFamily="34" charset="0"/>
              </a:rPr>
              <a:t>Gospel Portion and Outline</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n-US" sz="1800" b="1" u="sng" dirty="0">
                <a:effectLst/>
                <a:latin typeface="Calibri" panose="020F0502020204030204" pitchFamily="34" charset="0"/>
                <a:ea typeface="Calibri" panose="020F0502020204030204" pitchFamily="34" charset="0"/>
                <a:cs typeface="Calibri" panose="020F0502020204030204" pitchFamily="34" charset="0"/>
              </a:rPr>
              <a:t>Luke 17:28 - 37</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Chapter 17:28 - 37		“</a:t>
            </a:r>
            <a:r>
              <a:rPr lang="en-US" sz="1800" b="1" dirty="0">
                <a:effectLst/>
                <a:latin typeface="Calibri" panose="020F0502020204030204" pitchFamily="34" charset="0"/>
                <a:ea typeface="Calibri" panose="020F0502020204030204" pitchFamily="34" charset="0"/>
                <a:cs typeface="Arial" panose="020B0604020202020204" pitchFamily="34" charset="0"/>
              </a:rPr>
              <a:t>The Coming of the Kingdom” cont.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5EA60A-3C1C-7782-4640-AFDA95261C88}"/>
              </a:ext>
            </a:extLst>
          </p:cNvPr>
          <p:cNvSpPr txBox="1"/>
          <p:nvPr/>
        </p:nvSpPr>
        <p:spPr>
          <a:xfrm>
            <a:off x="2277779" y="5683894"/>
            <a:ext cx="7633263" cy="769441"/>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000" b="1" dirty="0">
                <a:ln w="0"/>
                <a:solidFill>
                  <a:schemeClr val="tx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During today’s Torah Parashah discussions consider:</a:t>
            </a:r>
          </a:p>
          <a:p>
            <a:pPr algn="ctr"/>
            <a:r>
              <a:rPr lang="en-US" sz="2400" b="1" dirty="0">
                <a:ln w="0"/>
                <a:solidFill>
                  <a:schemeClr val="tx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Where is Yeshua?    	How is this relevant to us today?</a:t>
            </a:r>
          </a:p>
        </p:txBody>
      </p:sp>
    </p:spTree>
    <p:extLst>
      <p:ext uri="{BB962C8B-B14F-4D97-AF65-F5344CB8AC3E}">
        <p14:creationId xmlns:p14="http://schemas.microsoft.com/office/powerpoint/2010/main" val="22553550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93</TotalTime>
  <Words>2581</Words>
  <Application>Microsoft Office PowerPoint</Application>
  <PresentationFormat>Widescreen</PresentationFormat>
  <Paragraphs>106</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Verdana</vt:lpstr>
      <vt:lpstr>Wingdings 3</vt:lpstr>
      <vt:lpstr>Ion Boardroom</vt:lpstr>
      <vt:lpstr>TORAH PARASHAH #4 “VAYERA”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TORAH PARASHAH #4 “VAYERA”</dc:title>
  <dc:creator>David Fairall</dc:creator>
  <cp:lastModifiedBy>David Fairall</cp:lastModifiedBy>
  <cp:revision>16</cp:revision>
  <dcterms:created xsi:type="dcterms:W3CDTF">2023-11-01T17:12:14Z</dcterms:created>
  <dcterms:modified xsi:type="dcterms:W3CDTF">2023-11-01T18:45:52Z</dcterms:modified>
</cp:coreProperties>
</file>